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Lst>
  <p:notesMasterIdLst>
    <p:notesMasterId r:id="rId28"/>
  </p:notesMasterIdLst>
  <p:handoutMasterIdLst>
    <p:handoutMasterId r:id="rId29"/>
  </p:handoutMasterIdLst>
  <p:sldIdLst>
    <p:sldId id="261" r:id="rId5"/>
    <p:sldId id="291" r:id="rId6"/>
    <p:sldId id="303" r:id="rId7"/>
    <p:sldId id="298" r:id="rId8"/>
    <p:sldId id="306" r:id="rId9"/>
    <p:sldId id="305" r:id="rId10"/>
    <p:sldId id="290" r:id="rId11"/>
    <p:sldId id="314" r:id="rId12"/>
    <p:sldId id="309" r:id="rId13"/>
    <p:sldId id="312" r:id="rId14"/>
    <p:sldId id="308" r:id="rId15"/>
    <p:sldId id="313" r:id="rId16"/>
    <p:sldId id="281" r:id="rId17"/>
    <p:sldId id="315" r:id="rId18"/>
    <p:sldId id="310" r:id="rId19"/>
    <p:sldId id="293" r:id="rId20"/>
    <p:sldId id="311" r:id="rId21"/>
    <p:sldId id="304" r:id="rId22"/>
    <p:sldId id="289" r:id="rId23"/>
    <p:sldId id="283" r:id="rId24"/>
    <p:sldId id="301" r:id="rId25"/>
    <p:sldId id="284" r:id="rId26"/>
    <p:sldId id="285"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ly Tsai" initials="ST" lastIdx="2" clrIdx="0">
    <p:extLst>
      <p:ext uri="{19B8F6BF-5375-455C-9EA6-DF929625EA0E}">
        <p15:presenceInfo xmlns:p15="http://schemas.microsoft.com/office/powerpoint/2012/main" userId="S-1-5-21-3456347665-3512475593-2187236614-11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CE1C5D-6709-4BBE-9C03-809C502437F8}" v="164" dt="2019-10-16T22:32:57.102"/>
    <p1510:client id="{4FA31197-39DD-783C-9170-3966DF597FE4}" v="47" dt="2022-06-23T23:02:17.622"/>
    <p1510:client id="{B03353FA-2EE1-BF53-D119-330974675B17}" v="72" dt="2019-10-16T22:35:58.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94674"/>
  </p:normalViewPr>
  <p:slideViewPr>
    <p:cSldViewPr snapToGrid="0" snapToObjects="1">
      <p:cViewPr varScale="1">
        <p:scale>
          <a:sx n="68" d="100"/>
          <a:sy n="68" d="100"/>
        </p:scale>
        <p:origin x="66" y="9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770" tIns="45885" rIns="91770" bIns="45885"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770" tIns="45885" rIns="91770" bIns="45885" rtlCol="0"/>
          <a:lstStyle>
            <a:lvl1pPr algn="r">
              <a:defRPr sz="1200"/>
            </a:lvl1pPr>
          </a:lstStyle>
          <a:p>
            <a:fld id="{34ADF223-9F46-4604-94F6-34A0EB51FFD7}" type="datetimeFigureOut">
              <a:rPr lang="en-US" smtClean="0"/>
              <a:t>8/29/2025</a:t>
            </a:fld>
            <a:endParaRPr lang="en-US"/>
          </a:p>
        </p:txBody>
      </p:sp>
      <p:sp>
        <p:nvSpPr>
          <p:cNvPr id="4" name="Footer Placeholder 3"/>
          <p:cNvSpPr>
            <a:spLocks noGrp="1"/>
          </p:cNvSpPr>
          <p:nvPr>
            <p:ph type="ftr" sz="quarter" idx="2"/>
          </p:nvPr>
        </p:nvSpPr>
        <p:spPr>
          <a:xfrm>
            <a:off x="0" y="8772526"/>
            <a:ext cx="3011488" cy="463550"/>
          </a:xfrm>
          <a:prstGeom prst="rect">
            <a:avLst/>
          </a:prstGeom>
        </p:spPr>
        <p:txBody>
          <a:bodyPr vert="horz" lIns="91770" tIns="45885" rIns="91770" bIns="45885"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6"/>
            <a:ext cx="3011488" cy="463550"/>
          </a:xfrm>
          <a:prstGeom prst="rect">
            <a:avLst/>
          </a:prstGeom>
        </p:spPr>
        <p:txBody>
          <a:bodyPr vert="horz" lIns="91770" tIns="45885" rIns="91770" bIns="45885" rtlCol="0" anchor="b"/>
          <a:lstStyle>
            <a:lvl1pPr algn="r">
              <a:defRPr sz="1200"/>
            </a:lvl1pPr>
          </a:lstStyle>
          <a:p>
            <a:fld id="{6093C4C4-07CC-4392-A1D6-4129A8893228}" type="slidenum">
              <a:rPr lang="en-US" smtClean="0"/>
              <a:t>‹#›</a:t>
            </a:fld>
            <a:endParaRPr lang="en-US"/>
          </a:p>
        </p:txBody>
      </p:sp>
    </p:spTree>
    <p:extLst>
      <p:ext uri="{BB962C8B-B14F-4D97-AF65-F5344CB8AC3E}">
        <p14:creationId xmlns:p14="http://schemas.microsoft.com/office/powerpoint/2010/main" val="3508923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818" tIns="46409" rIns="92818" bIns="46409" rtlCol="0"/>
          <a:lstStyle>
            <a:lvl1pPr algn="l">
              <a:defRPr sz="1200"/>
            </a:lvl1pPr>
          </a:lstStyle>
          <a:p>
            <a:endParaRPr lang="en-US" dirty="0"/>
          </a:p>
        </p:txBody>
      </p:sp>
      <p:sp>
        <p:nvSpPr>
          <p:cNvPr id="3" name="Date Placeholder 2"/>
          <p:cNvSpPr>
            <a:spLocks noGrp="1"/>
          </p:cNvSpPr>
          <p:nvPr>
            <p:ph type="dt" idx="1"/>
          </p:nvPr>
        </p:nvSpPr>
        <p:spPr>
          <a:xfrm>
            <a:off x="3936769" y="1"/>
            <a:ext cx="3011699" cy="463408"/>
          </a:xfrm>
          <a:prstGeom prst="rect">
            <a:avLst/>
          </a:prstGeom>
        </p:spPr>
        <p:txBody>
          <a:bodyPr vert="horz" lIns="92818" tIns="46409" rIns="92818" bIns="46409" rtlCol="0"/>
          <a:lstStyle>
            <a:lvl1pPr algn="r">
              <a:defRPr sz="1200"/>
            </a:lvl1pPr>
          </a:lstStyle>
          <a:p>
            <a:fld id="{2D6624F6-CA51-3F41-A953-9DEDE97283FD}" type="datetimeFigureOut">
              <a:rPr lang="en-US" smtClean="0"/>
              <a:t>8/29/2025</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818" tIns="46409" rIns="92818" bIns="46409" rtlCol="0" anchor="ctr"/>
          <a:lstStyle/>
          <a:p>
            <a:endParaRPr lang="en-US" dirty="0"/>
          </a:p>
        </p:txBody>
      </p:sp>
      <p:sp>
        <p:nvSpPr>
          <p:cNvPr id="5" name="Notes Placeholder 4"/>
          <p:cNvSpPr>
            <a:spLocks noGrp="1"/>
          </p:cNvSpPr>
          <p:nvPr>
            <p:ph type="body" sz="quarter" idx="3"/>
          </p:nvPr>
        </p:nvSpPr>
        <p:spPr>
          <a:xfrm>
            <a:off x="695009" y="4444861"/>
            <a:ext cx="5560060" cy="3636704"/>
          </a:xfrm>
          <a:prstGeom prst="rect">
            <a:avLst/>
          </a:prstGeom>
        </p:spPr>
        <p:txBody>
          <a:bodyPr vert="horz" lIns="92818" tIns="46409" rIns="92818" bIns="464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1"/>
            <a:ext cx="3011699" cy="463407"/>
          </a:xfrm>
          <a:prstGeom prst="rect">
            <a:avLst/>
          </a:prstGeom>
        </p:spPr>
        <p:txBody>
          <a:bodyPr vert="horz" lIns="92818" tIns="46409" rIns="92818" bIns="464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71"/>
            <a:ext cx="3011699" cy="463407"/>
          </a:xfrm>
          <a:prstGeom prst="rect">
            <a:avLst/>
          </a:prstGeom>
        </p:spPr>
        <p:txBody>
          <a:bodyPr vert="horz" lIns="92818" tIns="46409" rIns="92818" bIns="46409" rtlCol="0" anchor="b"/>
          <a:lstStyle>
            <a:lvl1pPr algn="r">
              <a:defRPr sz="1200"/>
            </a:lvl1pPr>
          </a:lstStyle>
          <a:p>
            <a:fld id="{010E5AB1-A5C0-5044-941E-2E79EE77B8F7}" type="slidenum">
              <a:rPr lang="en-US" smtClean="0"/>
              <a:t>‹#›</a:t>
            </a:fld>
            <a:endParaRPr lang="en-US" dirty="0"/>
          </a:p>
        </p:txBody>
      </p:sp>
    </p:spTree>
    <p:extLst>
      <p:ext uri="{BB962C8B-B14F-4D97-AF65-F5344CB8AC3E}">
        <p14:creationId xmlns:p14="http://schemas.microsoft.com/office/powerpoint/2010/main" val="1910088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E5AB1-A5C0-5044-941E-2E79EE77B8F7}" type="slidenum">
              <a:rPr lang="en-US" smtClean="0"/>
              <a:t>1</a:t>
            </a:fld>
            <a:endParaRPr lang="en-US" dirty="0"/>
          </a:p>
        </p:txBody>
      </p:sp>
    </p:spTree>
    <p:extLst>
      <p:ext uri="{BB962C8B-B14F-4D97-AF65-F5344CB8AC3E}">
        <p14:creationId xmlns:p14="http://schemas.microsoft.com/office/powerpoint/2010/main" val="2663603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 y="2288460"/>
            <a:ext cx="12192000" cy="2256051"/>
          </a:xfrm>
          <a:prstGeom prst="rect">
            <a:avLst/>
          </a:prstGeom>
          <a:solidFill>
            <a:srgbClr val="00206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1523999" y="2510250"/>
            <a:ext cx="9144000" cy="1812472"/>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3999" y="4832942"/>
            <a:ext cx="9144000" cy="815958"/>
          </a:xfrm>
        </p:spPr>
        <p:txBody>
          <a:bodyPr/>
          <a:lstStyle>
            <a:lvl1pPr marL="0" indent="0" algn="ctr">
              <a:buNone/>
              <a:defRPr sz="2400" i="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873" y="562555"/>
            <a:ext cx="3896101" cy="1272806"/>
          </a:xfrm>
          <a:prstGeom prst="rect">
            <a:avLst/>
          </a:prstGeom>
        </p:spPr>
      </p:pic>
      <p:sp>
        <p:nvSpPr>
          <p:cNvPr id="13" name="TextBox 12"/>
          <p:cNvSpPr txBox="1"/>
          <p:nvPr userDrawn="1"/>
        </p:nvSpPr>
        <p:spPr>
          <a:xfrm>
            <a:off x="3781525" y="6323789"/>
            <a:ext cx="4628949" cy="307777"/>
          </a:xfrm>
          <a:prstGeom prst="rect">
            <a:avLst/>
          </a:prstGeom>
          <a:noFill/>
        </p:spPr>
        <p:txBody>
          <a:bodyPr wrap="square" rtlCol="0">
            <a:spAutoFit/>
          </a:bodyPr>
          <a:lstStyle/>
          <a:p>
            <a:pPr algn="ctr"/>
            <a:r>
              <a:rPr lang="en-US" sz="1400" b="1" dirty="0">
                <a:solidFill>
                  <a:srgbClr val="263871"/>
                </a:solidFill>
              </a:rPr>
              <a:t>www.nlsla.org</a:t>
            </a:r>
            <a:endParaRPr lang="en-US" sz="1400" i="1" dirty="0">
              <a:solidFill>
                <a:srgbClr val="4C4D4B"/>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83954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739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207" y="124018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44207" y="4119906"/>
            <a:ext cx="10515600" cy="1500187"/>
          </a:xfrm>
        </p:spPr>
        <p:txBody>
          <a:bodyPr/>
          <a:lstStyle>
            <a:lvl1pPr marL="0" indent="0">
              <a:buNone/>
              <a:defRPr sz="2400" i="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018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3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3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35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364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364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97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989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90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4225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6840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9820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1040177" y="6516303"/>
            <a:ext cx="184731" cy="369332"/>
          </a:xfrm>
          <a:prstGeom prst="rect">
            <a:avLst/>
          </a:prstGeom>
          <a:noFill/>
        </p:spPr>
        <p:txBody>
          <a:bodyPr wrap="none" rtlCol="0">
            <a:spAutoFit/>
          </a:bodyPr>
          <a:lstStyle/>
          <a:p>
            <a:endParaRPr lang="en-US" dirty="0">
              <a:solidFill>
                <a:srgbClr val="263871"/>
              </a:solidFill>
            </a:endParaRPr>
          </a:p>
        </p:txBody>
      </p:sp>
      <p:sp>
        <p:nvSpPr>
          <p:cNvPr id="13" name="Rectangle 12"/>
          <p:cNvSpPr/>
          <p:nvPr userDrawn="1"/>
        </p:nvSpPr>
        <p:spPr>
          <a:xfrm>
            <a:off x="0" y="6037729"/>
            <a:ext cx="12191999" cy="1379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p:cNvPicPr>
            <a:picLocks noChangeAspect="1"/>
          </p:cNvPicPr>
          <p:nvPr userDrawn="1"/>
        </p:nvPicPr>
        <p:blipFill rotWithShape="1">
          <a:blip r:embed="rId11">
            <a:extLst>
              <a:ext uri="{28A0092B-C50C-407E-A947-70E740481C1C}">
                <a14:useLocalDpi xmlns:a14="http://schemas.microsoft.com/office/drawing/2010/main" val="0"/>
              </a:ext>
            </a:extLst>
          </a:blip>
          <a:srcRect l="-1233" t="-2187" r="-1233" b="38805"/>
          <a:stretch/>
        </p:blipFill>
        <p:spPr>
          <a:xfrm>
            <a:off x="838200" y="6333473"/>
            <a:ext cx="1873906" cy="388002"/>
          </a:xfrm>
          <a:prstGeom prst="rect">
            <a:avLst/>
          </a:prstGeom>
        </p:spPr>
      </p:pic>
      <p:sp>
        <p:nvSpPr>
          <p:cNvPr id="12" name="TextBox 11"/>
          <p:cNvSpPr txBox="1"/>
          <p:nvPr userDrawn="1"/>
        </p:nvSpPr>
        <p:spPr>
          <a:xfrm>
            <a:off x="2841132" y="6356350"/>
            <a:ext cx="4628949" cy="261610"/>
          </a:xfrm>
          <a:prstGeom prst="rect">
            <a:avLst/>
          </a:prstGeom>
          <a:noFill/>
        </p:spPr>
        <p:txBody>
          <a:bodyPr wrap="square" rtlCol="0">
            <a:spAutoFit/>
          </a:bodyPr>
          <a:lstStyle/>
          <a:p>
            <a:r>
              <a:rPr lang="en-US" sz="1100" b="1" dirty="0">
                <a:solidFill>
                  <a:srgbClr val="263871"/>
                </a:solidFill>
              </a:rPr>
              <a:t>www.nlsla.org</a:t>
            </a:r>
            <a:endParaRPr lang="en-US" sz="1100" i="1" dirty="0">
              <a:solidFill>
                <a:srgbClr val="FFFFFF">
                  <a:lumMod val="75000"/>
                </a:srgb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55024442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ms.gov/newsroom/fact-sheets/what-you-need-know-about-biden-harris-administrations-actions-prevent-surprise-billing" TargetMode="External"/><Relationship Id="rId2" Type="http://schemas.openxmlformats.org/officeDocument/2006/relationships/hyperlink" Target="https://www.dmhc.ca.gov/Portals/0/HealthCareInCalifornia/FactSheets/fsab72.pdf" TargetMode="External"/><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hyperlink" Target="https://nlsla.org/services/healthcar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syfphr.oshpd.ca.gov/#los-angeles-count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nsumerfinance.gov/ask-cfpb/my-debt-is-several-years-old-can-debt-collectors-still-collect-en-1423/" TargetMode="External"/><Relationship Id="rId2" Type="http://schemas.openxmlformats.org/officeDocument/2006/relationships/hyperlink" Target="https://saclaw.org/wp-content/uploads/lrg-exemptions-from-the-enforcement-of-judgments.pdf" TargetMode="External"/><Relationship Id="rId1" Type="http://schemas.openxmlformats.org/officeDocument/2006/relationships/slideLayout" Target="../slideLayouts/slideLayout2.xml"/><Relationship Id="rId5" Type="http://schemas.openxmlformats.org/officeDocument/2006/relationships/hyperlink" Target="https://lccr.legalserver.org/modules/matter/extern_intake.php?pid=129&amp;h=daa817&amp;" TargetMode="External"/><Relationship Id="rId4" Type="http://schemas.openxmlformats.org/officeDocument/2006/relationships/hyperlink" Target="https://dcba.lacounty.gov/mediat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albar.ca.gov/Public/Need-Legal-Help/Using-a-Certified-Lawyer-Referral-Service/Certified-Lawyer-Referral-Services-Directory/Los-Angeles-Area" TargetMode="External"/><Relationship Id="rId2" Type="http://schemas.openxmlformats.org/officeDocument/2006/relationships/hyperlink" Target="https://www.consumerfinance.gov/consumer-tools/debt-collection/"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nsumerfinance.gov/consumer-tools/credit-reports-and-scores/" TargetMode="External"/><Relationship Id="rId2" Type="http://schemas.openxmlformats.org/officeDocument/2006/relationships/hyperlink" Target="http://www.annualcreditreport.com/" TargetMode="External"/><Relationship Id="rId1" Type="http://schemas.openxmlformats.org/officeDocument/2006/relationships/slideLayout" Target="../slideLayouts/slideLayout2.xml"/><Relationship Id="rId4" Type="http://schemas.openxmlformats.org/officeDocument/2006/relationships/hyperlink" Target="https://ocrportal.hhs.gov/ocr/smartscreen/main.js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onsumerfinance.gov/ask-cfpb/what-is-an-unfair-practice-by-a-debt-collector-en-1401/" TargetMode="External"/><Relationship Id="rId2" Type="http://schemas.openxmlformats.org/officeDocument/2006/relationships/hyperlink" Target="https://oag.ca.gov/consumers/general/debt-collectors" TargetMode="External"/><Relationship Id="rId1" Type="http://schemas.openxmlformats.org/officeDocument/2006/relationships/slideLayout" Target="../slideLayouts/slideLayout2.xml"/><Relationship Id="rId5" Type="http://schemas.openxmlformats.org/officeDocument/2006/relationships/hyperlink" Target="https://www.hhs.gov/hipaa/for-individuals/faq/index.html" TargetMode="External"/><Relationship Id="rId4" Type="http://schemas.openxmlformats.org/officeDocument/2006/relationships/hyperlink" Target="https://www.consumerreports.org/debt-collection/debt-collectors-will-be-able-to-contact-you-on-facebook-instagram-twitter-a5362170249/"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nlsla.org/services/healthcar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www.dental.dhcs.ca.gov/MCD_documents/members/medi-cal_dental_complaint_form_english.pdf" TargetMode="External"/><Relationship Id="rId7" Type="http://schemas.openxmlformats.org/officeDocument/2006/relationships/hyperlink" Target="https://codes.findlaw.com/ca/business-and-professions-code/bpc-sect-654-3.html" TargetMode="External"/><Relationship Id="rId2" Type="http://schemas.openxmlformats.org/officeDocument/2006/relationships/hyperlink" Target="https://khn.org/news/what-to-do-about-medical-debt/" TargetMode="External"/><Relationship Id="rId1" Type="http://schemas.openxmlformats.org/officeDocument/2006/relationships/slideLayout" Target="../slideLayouts/slideLayout4.xml"/><Relationship Id="rId6" Type="http://schemas.openxmlformats.org/officeDocument/2006/relationships/hyperlink" Target="https://dfpi.ca.gov/file-a-complaint/#:~:text=The%20Department%20of%20Financial%20Protection%20and%20Innovation%20%28DFPI%29,unregistered%20activity%20that%20falls%20within%20the%20DFPI%E2%80%99s%20jurisdiction." TargetMode="External"/><Relationship Id="rId5" Type="http://schemas.openxmlformats.org/officeDocument/2006/relationships/hyperlink" Target="https://dmhc.ca.gov/FileaComplaint.aspx" TargetMode="External"/><Relationship Id="rId4" Type="http://schemas.openxmlformats.org/officeDocument/2006/relationships/hyperlink" Target="https://dmhc.ca.gov/File-a-Complaint/Contact-Your-Health-Plan.aspx#:~:text=Health%20plans%20are%20required%20by%20law%20to%20have,days%20before%20submitting%20a%20complaint%20to%20the%20DMHC."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odes.findlaw.com/ca/business-and-professions-code/bpc-sect-654-3.html" TargetMode="External"/><Relationship Id="rId2" Type="http://schemas.openxmlformats.org/officeDocument/2006/relationships/hyperlink" Target="https://khn.org/news/what-to-do-about-medical-debt/" TargetMode="Externa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hyperlink" Target="https://khn.org/news/tag/bill-of-the-month/" TargetMode="External"/><Relationship Id="rId4" Type="http://schemas.openxmlformats.org/officeDocument/2006/relationships/hyperlink" Target="https://www.oag.ca.gov/consumers/general/credit-cards-dispute-charge"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www.nlsla.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nlsla.org/services/self-help-cente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www.equifax.com/personal/education/credit/score/can-medical-debt-impact-credit-scores/#:~:text=Those%20rules%20enacted%20the%20180-day%20waiting%20period%20before,agency%20can%20report%20the%20debt%20as%20past%20due." TargetMode="External"/><Relationship Id="rId3" Type="http://schemas.openxmlformats.org/officeDocument/2006/relationships/hyperlink" Target="https://leginfo.legislature.ca.gov/faces/billNavClient.xhtml?bill_id=200520060AB774" TargetMode="External"/><Relationship Id="rId7" Type="http://schemas.openxmlformats.org/officeDocument/2006/relationships/hyperlink" Target="https://www.experian.com/blogs/ask-experian/medical-debt-and-your-credit-score/" TargetMode="Externa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hyperlink" Target="https://www.npr.org/sections/health-shots/2017/07/11/536501809/credit-agencies-to-ease-up-on-medical-debt-reporting" TargetMode="External"/><Relationship Id="rId5" Type="http://schemas.openxmlformats.org/officeDocument/2006/relationships/hyperlink" Target="https://www.irs.gov/charities-non-profits/search-for-tax-exempt-organizations" TargetMode="External"/><Relationship Id="rId4" Type="http://schemas.openxmlformats.org/officeDocument/2006/relationships/hyperlink" Target="https://www.irs.gov/charities-non-profits/billing-and-collections-section-501r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CCP&amp;sectionNum=339" TargetMode="External"/><Relationship Id="rId2" Type="http://schemas.openxmlformats.org/officeDocument/2006/relationships/hyperlink" Target="https://leginfo.legislature.ca.gov/faces/codes_displaySection.xhtml?lawCode=CCP&amp;sectionNum=337" TargetMode="Externa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hyperlink" Target="https://codes.findlaw.com/ca/code-of-civil-procedure/ccp-sect-366-2.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713" y="2510250"/>
            <a:ext cx="10740572" cy="1812472"/>
          </a:xfrm>
          <a:solidFill>
            <a:srgbClr val="002060"/>
          </a:solidFill>
        </p:spPr>
        <p:txBody>
          <a:bodyPr>
            <a:normAutofit/>
          </a:bodyPr>
          <a:lstStyle/>
          <a:p>
            <a:r>
              <a:rPr lang="en-US" dirty="0">
                <a:latin typeface="Gill Sans MT" panose="020B0502020104020203" pitchFamily="34" charset="0"/>
              </a:rPr>
              <a:t>Medical Debt 101: Know Your Rights About Medical Bills</a:t>
            </a:r>
          </a:p>
        </p:txBody>
      </p:sp>
      <p:sp>
        <p:nvSpPr>
          <p:cNvPr id="3" name="Subtitle 2"/>
          <p:cNvSpPr>
            <a:spLocks noGrp="1"/>
          </p:cNvSpPr>
          <p:nvPr>
            <p:ph type="subTitle" idx="1"/>
          </p:nvPr>
        </p:nvSpPr>
        <p:spPr>
          <a:xfrm>
            <a:off x="1523998" y="4832941"/>
            <a:ext cx="9224357" cy="1667611"/>
          </a:xfrm>
        </p:spPr>
        <p:txBody>
          <a:bodyPr>
            <a:normAutofit fontScale="32500" lnSpcReduction="20000"/>
          </a:bodyPr>
          <a:lstStyle/>
          <a:p>
            <a:r>
              <a:rPr lang="en-US" sz="8000" dirty="0">
                <a:latin typeface="Gill Sans MT" panose="020B0502020104020203" pitchFamily="34" charset="0"/>
              </a:rPr>
              <a:t>Shelly Tsai, Staff Attorney</a:t>
            </a:r>
          </a:p>
          <a:p>
            <a:r>
              <a:rPr lang="en-US" sz="8000" dirty="0">
                <a:latin typeface="Gill Sans MT" panose="020B0502020104020203" pitchFamily="34" charset="0"/>
              </a:rPr>
              <a:t>Bernadette </a:t>
            </a:r>
            <a:r>
              <a:rPr lang="en-US" sz="8000" dirty="0" err="1">
                <a:latin typeface="Gill Sans MT" panose="020B0502020104020203" pitchFamily="34" charset="0"/>
              </a:rPr>
              <a:t>Manigault</a:t>
            </a:r>
            <a:r>
              <a:rPr lang="en-US" sz="8000" dirty="0">
                <a:latin typeface="Gill Sans MT" panose="020B0502020104020203" pitchFamily="34" charset="0"/>
              </a:rPr>
              <a:t>, Senior Attorney</a:t>
            </a:r>
          </a:p>
          <a:p>
            <a:r>
              <a:rPr lang="en-US" sz="8000" dirty="0">
                <a:latin typeface="Gill Sans MT" panose="020B0502020104020203" pitchFamily="34" charset="0"/>
              </a:rPr>
              <a:t>Jackie Dai, Supervising Attorney</a:t>
            </a:r>
          </a:p>
          <a:p>
            <a:r>
              <a:rPr lang="en-US" sz="8000" dirty="0">
                <a:latin typeface="Gill Sans MT" panose="020B0502020104020203" pitchFamily="34" charset="0"/>
              </a:rPr>
              <a:t>Health Consumer Center</a:t>
            </a:r>
          </a:p>
          <a:p>
            <a:endParaRPr lang="en-US" sz="8000" dirty="0">
              <a:latin typeface="Gill Sans MT" panose="020B0502020104020203" pitchFamily="34" charset="0"/>
            </a:endParaRPr>
          </a:p>
          <a:p>
            <a:endParaRPr lang="en-US" dirty="0">
              <a:latin typeface="Gill Sans MT" panose="020B0502020104020203" pitchFamily="34" charset="0"/>
            </a:endParaRPr>
          </a:p>
        </p:txBody>
      </p:sp>
    </p:spTree>
    <p:extLst>
      <p:ext uri="{BB962C8B-B14F-4D97-AF65-F5344CB8AC3E}">
        <p14:creationId xmlns:p14="http://schemas.microsoft.com/office/powerpoint/2010/main" val="128130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pPr algn="ctr"/>
            <a:r>
              <a:rPr lang="en-US" sz="4000" b="1" dirty="0">
                <a:solidFill>
                  <a:schemeClr val="bg1"/>
                </a:solidFill>
              </a:rPr>
              <a:t>Case Study: Surprise Billing</a:t>
            </a:r>
          </a:p>
        </p:txBody>
      </p:sp>
      <p:sp>
        <p:nvSpPr>
          <p:cNvPr id="3" name="Content Placeholder 2"/>
          <p:cNvSpPr>
            <a:spLocks noGrp="1"/>
          </p:cNvSpPr>
          <p:nvPr>
            <p:ph idx="1"/>
          </p:nvPr>
        </p:nvSpPr>
        <p:spPr/>
        <p:txBody>
          <a:bodyPr>
            <a:normAutofit/>
          </a:bodyPr>
          <a:lstStyle/>
          <a:p>
            <a:pPr marL="0" indent="0">
              <a:buNone/>
            </a:pPr>
            <a:r>
              <a:rPr lang="en-US" dirty="0">
                <a:solidFill>
                  <a:srgbClr val="4C4D4B"/>
                </a:solidFill>
              </a:rPr>
              <a:t>Alex went to a hospital for knee surgery. Before the surgery, he confirmed with the health plan, the hospital, and the surgeon to make sure the surgery is approved by the health plan. He also confirmed that the hospital and the surgeon are in-network.  A month after the surgery, he receives a bill from an anesthesiologist who is out-of-network. </a:t>
            </a:r>
          </a:p>
          <a:p>
            <a:r>
              <a:rPr lang="en-US" dirty="0">
                <a:solidFill>
                  <a:srgbClr val="4C4D4B"/>
                </a:solidFill>
              </a:rPr>
              <a:t>What happened?</a:t>
            </a:r>
          </a:p>
          <a:p>
            <a:r>
              <a:rPr lang="en-US" dirty="0">
                <a:solidFill>
                  <a:srgbClr val="4C4D4B"/>
                </a:solidFill>
              </a:rPr>
              <a:t>What can he do?</a:t>
            </a:r>
          </a:p>
          <a:p>
            <a:pPr lvl="1"/>
            <a:endParaRPr lang="en-US" dirty="0">
              <a:solidFill>
                <a:srgbClr val="4C4D4B"/>
              </a:solidFill>
            </a:endParaRPr>
          </a:p>
          <a:p>
            <a:endParaRPr lang="en-US" dirty="0">
              <a:solidFill>
                <a:srgbClr val="4C4D4B"/>
              </a:solidFill>
            </a:endParaRPr>
          </a:p>
        </p:txBody>
      </p:sp>
    </p:spTree>
    <p:extLst>
      <p:ext uri="{BB962C8B-B14F-4D97-AF65-F5344CB8AC3E}">
        <p14:creationId xmlns:p14="http://schemas.microsoft.com/office/powerpoint/2010/main" val="54656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normAutofit/>
          </a:bodyPr>
          <a:lstStyle/>
          <a:p>
            <a:pPr algn="ctr"/>
            <a:r>
              <a:rPr lang="en-US" sz="4000" b="1" dirty="0">
                <a:solidFill>
                  <a:schemeClr val="bg1"/>
                </a:solidFill>
              </a:rPr>
              <a:t>Dealing with Surprise Bills</a:t>
            </a:r>
          </a:p>
        </p:txBody>
      </p:sp>
      <p:sp>
        <p:nvSpPr>
          <p:cNvPr id="4" name="Text Placeholder 3"/>
          <p:cNvSpPr>
            <a:spLocks noGrp="1"/>
          </p:cNvSpPr>
          <p:nvPr>
            <p:ph type="body" idx="1"/>
          </p:nvPr>
        </p:nvSpPr>
        <p:spPr>
          <a:xfrm>
            <a:off x="839788" y="1681163"/>
            <a:ext cx="10515600" cy="595306"/>
          </a:xfrm>
        </p:spPr>
        <p:txBody>
          <a:bodyPr>
            <a:normAutofit/>
          </a:bodyPr>
          <a:lstStyle/>
          <a:p>
            <a:pPr lvl="1" algn="ctr"/>
            <a:r>
              <a:rPr lang="en-US" sz="3000" dirty="0">
                <a:latin typeface="Gill Sans MT" panose="020B0502020104020203" pitchFamily="34" charset="0"/>
              </a:rPr>
              <a:t>“Surprise” bills</a:t>
            </a:r>
          </a:p>
        </p:txBody>
      </p:sp>
      <p:sp>
        <p:nvSpPr>
          <p:cNvPr id="3" name="Content Placeholder 2"/>
          <p:cNvSpPr>
            <a:spLocks noGrp="1"/>
          </p:cNvSpPr>
          <p:nvPr>
            <p:ph sz="half" idx="2"/>
          </p:nvPr>
        </p:nvSpPr>
        <p:spPr>
          <a:xfrm>
            <a:off x="6197601" y="2276469"/>
            <a:ext cx="5157787" cy="3592990"/>
          </a:xfrm>
        </p:spPr>
        <p:txBody>
          <a:bodyPr>
            <a:normAutofit fontScale="47500" lnSpcReduction="20000"/>
          </a:bodyPr>
          <a:lstStyle/>
          <a:p>
            <a:pPr lvl="1"/>
            <a:r>
              <a:rPr lang="en-US" sz="4600" dirty="0">
                <a:hlinkClick r:id="rId2"/>
              </a:rPr>
              <a:t>AB 72</a:t>
            </a:r>
            <a:r>
              <a:rPr lang="en-US" sz="4600" dirty="0"/>
              <a:t>, a state law against surprise medical bills from Out-of-Network providers when you go to in-network facilities (excludes self-funded plans)</a:t>
            </a:r>
          </a:p>
          <a:p>
            <a:pPr lvl="1"/>
            <a:r>
              <a:rPr lang="en-US" sz="4600" dirty="0">
                <a:hlinkClick r:id="rId3"/>
              </a:rPr>
              <a:t>Federal No Surprise Act</a:t>
            </a:r>
            <a:r>
              <a:rPr lang="en-US" sz="4600" dirty="0"/>
              <a:t>, effective 1/1/2022 includes self-funded plans</a:t>
            </a:r>
          </a:p>
          <a:p>
            <a:pPr lvl="1"/>
            <a:r>
              <a:rPr lang="en-US" sz="4600" dirty="0"/>
              <a:t>File a complaint with the health plan and attach a copy of the bill. Insurance plan should tell the provider to stop billing you. If you disagree with your health plan’s response, you can call the </a:t>
            </a:r>
            <a:r>
              <a:rPr lang="en-US" sz="4600" dirty="0">
                <a:hlinkClick r:id="rId4"/>
              </a:rPr>
              <a:t>Health Consumer Center</a:t>
            </a:r>
            <a:endParaRPr lang="en-US" sz="4600" dirty="0"/>
          </a:p>
        </p:txBody>
      </p:sp>
      <p:pic>
        <p:nvPicPr>
          <p:cNvPr id="9" name="Content Placeholder 8"/>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839788" y="2391007"/>
            <a:ext cx="5048804" cy="3363913"/>
          </a:xfrm>
        </p:spPr>
      </p:pic>
    </p:spTree>
    <p:extLst>
      <p:ext uri="{BB962C8B-B14F-4D97-AF65-F5344CB8AC3E}">
        <p14:creationId xmlns:p14="http://schemas.microsoft.com/office/powerpoint/2010/main" val="4031953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pPr algn="ctr"/>
            <a:r>
              <a:rPr lang="en-US" sz="4000" b="1" dirty="0">
                <a:solidFill>
                  <a:schemeClr val="bg1"/>
                </a:solidFill>
              </a:rPr>
              <a:t>Alex’s Options</a:t>
            </a:r>
          </a:p>
        </p:txBody>
      </p:sp>
      <p:sp>
        <p:nvSpPr>
          <p:cNvPr id="3" name="Content Placeholder 2"/>
          <p:cNvSpPr>
            <a:spLocks noGrp="1"/>
          </p:cNvSpPr>
          <p:nvPr>
            <p:ph sz="half" idx="1"/>
          </p:nvPr>
        </p:nvSpPr>
        <p:spPr>
          <a:xfrm>
            <a:off x="838200" y="1825625"/>
            <a:ext cx="6542314" cy="4031478"/>
          </a:xfrm>
        </p:spPr>
        <p:txBody>
          <a:bodyPr>
            <a:normAutofit fontScale="92500"/>
          </a:bodyPr>
          <a:lstStyle/>
          <a:p>
            <a:pPr marL="0" indent="0">
              <a:buNone/>
            </a:pPr>
            <a:r>
              <a:rPr lang="en-US" dirty="0">
                <a:solidFill>
                  <a:srgbClr val="7030A0"/>
                </a:solidFill>
              </a:rPr>
              <a:t>Step 1</a:t>
            </a:r>
            <a:r>
              <a:rPr lang="en-US" dirty="0">
                <a:solidFill>
                  <a:srgbClr val="4C4D4B"/>
                </a:solidFill>
              </a:rPr>
              <a:t>: File a complaint with his health plan. The plan has 30 days to respond. Self-funded plans may have a different time frame.</a:t>
            </a:r>
          </a:p>
          <a:p>
            <a:pPr marL="0" indent="0">
              <a:buNone/>
            </a:pPr>
            <a:r>
              <a:rPr lang="en-US" dirty="0">
                <a:solidFill>
                  <a:srgbClr val="7030A0"/>
                </a:solidFill>
              </a:rPr>
              <a:t>Step 2</a:t>
            </a:r>
            <a:r>
              <a:rPr lang="en-US" dirty="0">
                <a:solidFill>
                  <a:srgbClr val="4C4D4B"/>
                </a:solidFill>
              </a:rPr>
              <a:t>: If this is a self-insured plan, follow the plan’s appeals process. </a:t>
            </a:r>
          </a:p>
          <a:p>
            <a:pPr marL="0" indent="0">
              <a:buNone/>
            </a:pPr>
            <a:r>
              <a:rPr lang="en-US" dirty="0">
                <a:solidFill>
                  <a:srgbClr val="4C4D4B"/>
                </a:solidFill>
              </a:rPr>
              <a:t>If this is not a self-funded plan and the plan fails to respond within 30 days, or if Alex disagrees with the plan’s decision, he may file a complaint with the Department of Managed Health Care (DMHC).</a:t>
            </a:r>
          </a:p>
          <a:p>
            <a:pPr lvl="1"/>
            <a:endParaRPr lang="en-US" dirty="0">
              <a:solidFill>
                <a:srgbClr val="4C4D4B"/>
              </a:solidFill>
            </a:endParaRPr>
          </a:p>
          <a:p>
            <a:endParaRPr lang="en-US" dirty="0">
              <a:solidFill>
                <a:srgbClr val="4C4D4B"/>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80514" y="2121027"/>
            <a:ext cx="3973286" cy="3441446"/>
          </a:xfrm>
        </p:spPr>
      </p:pic>
    </p:spTree>
    <p:extLst>
      <p:ext uri="{BB962C8B-B14F-4D97-AF65-F5344CB8AC3E}">
        <p14:creationId xmlns:p14="http://schemas.microsoft.com/office/powerpoint/2010/main" val="2389738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normAutofit/>
          </a:bodyPr>
          <a:lstStyle/>
          <a:p>
            <a:pPr algn="ctr"/>
            <a:r>
              <a:rPr lang="en-US" sz="4000" b="1" dirty="0">
                <a:solidFill>
                  <a:schemeClr val="bg1"/>
                </a:solidFill>
              </a:rPr>
              <a:t>4. Options for Eliminating or Reducing Debt</a:t>
            </a:r>
          </a:p>
        </p:txBody>
      </p:sp>
      <p:sp>
        <p:nvSpPr>
          <p:cNvPr id="3" name="Content Placeholder 2"/>
          <p:cNvSpPr>
            <a:spLocks noGrp="1"/>
          </p:cNvSpPr>
          <p:nvPr>
            <p:ph idx="1"/>
          </p:nvPr>
        </p:nvSpPr>
        <p:spPr/>
        <p:txBody>
          <a:bodyPr>
            <a:normAutofit fontScale="92500" lnSpcReduction="10000"/>
          </a:bodyPr>
          <a:lstStyle/>
          <a:p>
            <a:r>
              <a:rPr lang="en-US" sz="3000" dirty="0"/>
              <a:t>Tell the hospital or the emergency physician billing office that you want to apply for their “</a:t>
            </a:r>
            <a:r>
              <a:rPr lang="en-US" sz="3000" dirty="0">
                <a:solidFill>
                  <a:schemeClr val="accent1">
                    <a:lumMod val="75000"/>
                  </a:schemeClr>
                </a:solidFill>
              </a:rPr>
              <a:t>Financial Assistance Program</a:t>
            </a:r>
            <a:r>
              <a:rPr lang="en-US" sz="3000" dirty="0"/>
              <a:t>” or tell them you can’t afford to pay</a:t>
            </a:r>
          </a:p>
          <a:p>
            <a:r>
              <a:rPr lang="en-US" sz="3000" dirty="0">
                <a:hlinkClick r:id="rId2"/>
              </a:rPr>
              <a:t>Look up</a:t>
            </a:r>
            <a:r>
              <a:rPr lang="en-US" sz="3000" dirty="0"/>
              <a:t> the hospital </a:t>
            </a:r>
            <a:r>
              <a:rPr lang="en-US" sz="3000" dirty="0">
                <a:solidFill>
                  <a:schemeClr val="accent1">
                    <a:lumMod val="75000"/>
                  </a:schemeClr>
                </a:solidFill>
              </a:rPr>
              <a:t>financial assistance program</a:t>
            </a:r>
            <a:endParaRPr lang="en-US" sz="3000" dirty="0"/>
          </a:p>
          <a:p>
            <a:r>
              <a:rPr lang="en-US" sz="3000" dirty="0"/>
              <a:t>Ambulance companies are not required to offer financial assistance, but many do offer discount if asked</a:t>
            </a:r>
          </a:p>
          <a:p>
            <a:pPr lvl="0"/>
            <a:r>
              <a:rPr lang="en-US" sz="3000" b="1" dirty="0">
                <a:solidFill>
                  <a:srgbClr val="FF0000"/>
                </a:solidFill>
              </a:rPr>
              <a:t>Do not</a:t>
            </a:r>
            <a:r>
              <a:rPr lang="en-US" sz="3000" dirty="0">
                <a:solidFill>
                  <a:srgbClr val="FF0000"/>
                </a:solidFill>
              </a:rPr>
              <a:t> </a:t>
            </a:r>
            <a:r>
              <a:rPr lang="en-US" sz="3000" dirty="0">
                <a:solidFill>
                  <a:srgbClr val="4C4D4B"/>
                </a:solidFill>
              </a:rPr>
              <a:t>ignore the bill. It will affect your credit score and may increase the amount owed</a:t>
            </a:r>
          </a:p>
          <a:p>
            <a:pPr lvl="1"/>
            <a:r>
              <a:rPr lang="en-US" dirty="0">
                <a:solidFill>
                  <a:srgbClr val="4C4D4B"/>
                </a:solidFill>
              </a:rPr>
              <a:t>Lower credit scores can impact your ability to get housing, loans, and may increase future borrowing costs</a:t>
            </a:r>
          </a:p>
        </p:txBody>
      </p:sp>
    </p:spTree>
    <p:extLst>
      <p:ext uri="{BB962C8B-B14F-4D97-AF65-F5344CB8AC3E}">
        <p14:creationId xmlns:p14="http://schemas.microsoft.com/office/powerpoint/2010/main" val="128195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pPr algn="ctr"/>
            <a:r>
              <a:rPr lang="en-US" sz="4000" b="1" dirty="0">
                <a:solidFill>
                  <a:schemeClr val="bg1"/>
                </a:solidFill>
              </a:rPr>
              <a:t>Success Story #2</a:t>
            </a:r>
          </a:p>
        </p:txBody>
      </p:sp>
      <p:sp>
        <p:nvSpPr>
          <p:cNvPr id="4" name="Text Placeholder 3"/>
          <p:cNvSpPr>
            <a:spLocks noGrp="1"/>
          </p:cNvSpPr>
          <p:nvPr>
            <p:ph type="body" idx="1"/>
          </p:nvPr>
        </p:nvSpPr>
        <p:spPr>
          <a:xfrm>
            <a:off x="839788" y="1681163"/>
            <a:ext cx="10515600" cy="823912"/>
          </a:xfrm>
        </p:spPr>
        <p:txBody>
          <a:bodyPr>
            <a:normAutofit fontScale="92500" lnSpcReduction="20000"/>
          </a:bodyPr>
          <a:lstStyle/>
          <a:p>
            <a:r>
              <a:rPr lang="en-US" dirty="0">
                <a:solidFill>
                  <a:srgbClr val="4C4D4B"/>
                </a:solidFill>
              </a:rPr>
              <a:t>John and Eva were sued by a debt collector for nearly </a:t>
            </a:r>
            <a:r>
              <a:rPr lang="en-US" dirty="0">
                <a:solidFill>
                  <a:srgbClr val="FF0000"/>
                </a:solidFill>
              </a:rPr>
              <a:t>$15,000</a:t>
            </a:r>
            <a:r>
              <a:rPr lang="en-US" dirty="0">
                <a:solidFill>
                  <a:srgbClr val="4C4D4B"/>
                </a:solidFill>
              </a:rPr>
              <a:t> in hospital bills. John had employer group insurance on the date of service, but he could not afford the high deductible. Wife Eva was uninsured on the date of service.</a:t>
            </a:r>
          </a:p>
        </p:txBody>
      </p:sp>
      <p:sp>
        <p:nvSpPr>
          <p:cNvPr id="3" name="Content Placeholder 2"/>
          <p:cNvSpPr>
            <a:spLocks noGrp="1"/>
          </p:cNvSpPr>
          <p:nvPr>
            <p:ph sz="half" idx="2"/>
          </p:nvPr>
        </p:nvSpPr>
        <p:spPr/>
        <p:txBody>
          <a:bodyPr>
            <a:normAutofit lnSpcReduction="10000"/>
          </a:bodyPr>
          <a:lstStyle/>
          <a:p>
            <a:pPr lvl="1"/>
            <a:r>
              <a:rPr lang="en-US" dirty="0">
                <a:solidFill>
                  <a:srgbClr val="4C4D4B"/>
                </a:solidFill>
              </a:rPr>
              <a:t>HCC encouraged the couple to apply for hospital financial assistance. HCC sent them a copy of the application forms and helped them respond to the lawsuit. </a:t>
            </a:r>
          </a:p>
          <a:p>
            <a:pPr lvl="1"/>
            <a:r>
              <a:rPr lang="en-US" dirty="0">
                <a:solidFill>
                  <a:srgbClr val="4C4D4B"/>
                </a:solidFill>
              </a:rPr>
              <a:t>The hospital approved the couple for partial charity care.  The hospital debt is reduced to 3% the amount asked in the lawsuit.</a:t>
            </a:r>
          </a:p>
          <a:p>
            <a:pPr lvl="1"/>
            <a:endParaRPr lang="en-US" dirty="0">
              <a:solidFill>
                <a:srgbClr val="4C4D4B"/>
              </a:solidFill>
            </a:endParaRPr>
          </a:p>
          <a:p>
            <a:pPr lvl="1"/>
            <a:endParaRPr lang="en-US" dirty="0">
              <a:solidFill>
                <a:srgbClr val="4C4D4B"/>
              </a:solidFill>
            </a:endParaRPr>
          </a:p>
          <a:p>
            <a:endParaRPr lang="en-US" dirty="0">
              <a:solidFill>
                <a:srgbClr val="4C4D4B"/>
              </a:solidFill>
            </a:endParaRP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240859" y="2505075"/>
            <a:ext cx="5045869" cy="3363913"/>
          </a:xfrm>
        </p:spPr>
      </p:pic>
    </p:spTree>
    <p:extLst>
      <p:ext uri="{BB962C8B-B14F-4D97-AF65-F5344CB8AC3E}">
        <p14:creationId xmlns:p14="http://schemas.microsoft.com/office/powerpoint/2010/main" val="2602914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normAutofit/>
          </a:bodyPr>
          <a:lstStyle/>
          <a:p>
            <a:pPr algn="ctr"/>
            <a:r>
              <a:rPr lang="en-US" sz="4000" b="1" dirty="0">
                <a:solidFill>
                  <a:schemeClr val="bg1"/>
                </a:solidFill>
              </a:rPr>
              <a:t>Dealing with Medical Coding Errors</a:t>
            </a:r>
          </a:p>
        </p:txBody>
      </p:sp>
      <p:sp>
        <p:nvSpPr>
          <p:cNvPr id="4" name="Text Placeholder 3"/>
          <p:cNvSpPr>
            <a:spLocks noGrp="1"/>
          </p:cNvSpPr>
          <p:nvPr>
            <p:ph type="body" idx="1"/>
          </p:nvPr>
        </p:nvSpPr>
        <p:spPr>
          <a:xfrm>
            <a:off x="839788" y="1681163"/>
            <a:ext cx="10515600" cy="637494"/>
          </a:xfrm>
        </p:spPr>
        <p:txBody>
          <a:bodyPr>
            <a:normAutofit/>
          </a:bodyPr>
          <a:lstStyle/>
          <a:p>
            <a:pPr algn="ctr"/>
            <a:r>
              <a:rPr lang="en-US" sz="3000" dirty="0"/>
              <a:t>Create a paper trail of dispute with provider</a:t>
            </a:r>
          </a:p>
        </p:txBody>
      </p:sp>
      <p:sp>
        <p:nvSpPr>
          <p:cNvPr id="3" name="Content Placeholder 2"/>
          <p:cNvSpPr>
            <a:spLocks noGrp="1"/>
          </p:cNvSpPr>
          <p:nvPr>
            <p:ph sz="half" idx="2"/>
          </p:nvPr>
        </p:nvSpPr>
        <p:spPr>
          <a:xfrm>
            <a:off x="6022977" y="2445978"/>
            <a:ext cx="5332412" cy="3364384"/>
          </a:xfrm>
        </p:spPr>
        <p:txBody>
          <a:bodyPr>
            <a:normAutofit fontScale="25000" lnSpcReduction="20000"/>
          </a:bodyPr>
          <a:lstStyle/>
          <a:p>
            <a:pPr lvl="1"/>
            <a:r>
              <a:rPr lang="en-US" sz="8000" dirty="0">
                <a:latin typeface="Gill Sans MT" panose="020B0502020104020203" pitchFamily="34" charset="0"/>
              </a:rPr>
              <a:t>Check your health plan’s Explanation of Benefits</a:t>
            </a:r>
          </a:p>
          <a:p>
            <a:pPr lvl="1"/>
            <a:r>
              <a:rPr lang="en-US" sz="8000" dirty="0">
                <a:latin typeface="Gill Sans MT" panose="020B0502020104020203" pitchFamily="34" charset="0"/>
              </a:rPr>
              <a:t>Check for duplicate charges on statement</a:t>
            </a:r>
          </a:p>
          <a:p>
            <a:pPr lvl="1"/>
            <a:r>
              <a:rPr lang="en-US" sz="8000" dirty="0">
                <a:latin typeface="Gill Sans MT" panose="020B0502020104020203" pitchFamily="34" charset="0"/>
              </a:rPr>
              <a:t>Request a written explanation from the medical provider and take the protest to the top person in charge of billing</a:t>
            </a:r>
          </a:p>
          <a:p>
            <a:pPr lvl="1"/>
            <a:r>
              <a:rPr lang="en-US" sz="8000" dirty="0">
                <a:latin typeface="Gill Sans MT" panose="020B0502020104020203" pitchFamily="34" charset="0"/>
              </a:rPr>
              <a:t>If you believe the bill is wrong, explain in writing why you think it is wrong, and ask them to fix it</a:t>
            </a:r>
          </a:p>
          <a:p>
            <a:pPr lvl="1"/>
            <a:r>
              <a:rPr lang="en-US" sz="8000" dirty="0">
                <a:latin typeface="Gill Sans MT" panose="020B0502020104020203" pitchFamily="34" charset="0"/>
              </a:rPr>
              <a:t>Keep calling customer service line or billing department and follow up in writing; escalate up the chain of command</a:t>
            </a:r>
          </a:p>
          <a:p>
            <a:pPr lvl="1"/>
            <a:r>
              <a:rPr lang="en-US" sz="8000" dirty="0">
                <a:latin typeface="Gill Sans MT" panose="020B0502020104020203" pitchFamily="34" charset="0"/>
              </a:rPr>
              <a:t>File a complaint with your health plan</a:t>
            </a:r>
          </a:p>
          <a:p>
            <a:pPr marL="457200" lvl="1" indent="0">
              <a:buNone/>
            </a:pPr>
            <a:endParaRPr lang="en-US" sz="3000" b="1"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39788" y="2716748"/>
            <a:ext cx="5183188" cy="2822843"/>
          </a:xfrm>
        </p:spPr>
      </p:pic>
    </p:spTree>
    <p:extLst>
      <p:ext uri="{BB962C8B-B14F-4D97-AF65-F5344CB8AC3E}">
        <p14:creationId xmlns:p14="http://schemas.microsoft.com/office/powerpoint/2010/main" val="4066023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normAutofit/>
          </a:bodyPr>
          <a:lstStyle/>
          <a:p>
            <a:pPr algn="ctr"/>
            <a:r>
              <a:rPr lang="en-US" sz="4000" b="1" dirty="0">
                <a:solidFill>
                  <a:schemeClr val="bg1"/>
                </a:solidFill>
              </a:rPr>
              <a:t>5. Debt Cannot Be Eliminated or Reduced</a:t>
            </a:r>
          </a:p>
        </p:txBody>
      </p:sp>
      <p:sp>
        <p:nvSpPr>
          <p:cNvPr id="3" name="Content Placeholder 2"/>
          <p:cNvSpPr>
            <a:spLocks noGrp="1"/>
          </p:cNvSpPr>
          <p:nvPr>
            <p:ph idx="1"/>
          </p:nvPr>
        </p:nvSpPr>
        <p:spPr/>
        <p:txBody>
          <a:bodyPr>
            <a:normAutofit fontScale="85000" lnSpcReduction="20000"/>
          </a:bodyPr>
          <a:lstStyle/>
          <a:p>
            <a:pPr marL="457200" lvl="1" indent="0">
              <a:buNone/>
            </a:pPr>
            <a:r>
              <a:rPr lang="en-US" sz="3200" b="1" dirty="0"/>
              <a:t>Are you </a:t>
            </a:r>
            <a:r>
              <a:rPr lang="en-US" sz="3200" b="1" dirty="0">
                <a:solidFill>
                  <a:schemeClr val="accent1">
                    <a:lumMod val="75000"/>
                  </a:schemeClr>
                </a:solidFill>
              </a:rPr>
              <a:t>judgment proof</a:t>
            </a:r>
            <a:r>
              <a:rPr lang="en-US" sz="3200" b="1" dirty="0"/>
              <a:t>? </a:t>
            </a:r>
          </a:p>
          <a:p>
            <a:pPr lvl="2"/>
            <a:r>
              <a:rPr lang="en-US" sz="2600" dirty="0"/>
              <a:t>Income and property private creditors </a:t>
            </a:r>
            <a:r>
              <a:rPr lang="en-US" sz="2600" dirty="0">
                <a:hlinkClick r:id="rId2"/>
              </a:rPr>
              <a:t>can’t seize</a:t>
            </a:r>
            <a:endParaRPr lang="en-US" sz="2600" dirty="0"/>
          </a:p>
          <a:p>
            <a:pPr marL="457200" lvl="1" indent="0">
              <a:buNone/>
            </a:pPr>
            <a:r>
              <a:rPr lang="en-US" sz="3200" b="1" dirty="0"/>
              <a:t>Is this an old debt?</a:t>
            </a:r>
          </a:p>
          <a:p>
            <a:pPr lvl="2"/>
            <a:r>
              <a:rPr lang="en-US" sz="2600" dirty="0"/>
              <a:t>Time limit for filing a lawsuit (“time-barred”)</a:t>
            </a:r>
          </a:p>
          <a:p>
            <a:pPr lvl="2"/>
            <a:r>
              <a:rPr lang="en-US" sz="2600" dirty="0"/>
              <a:t>Most of the negative items will be removed from credit report automatically after </a:t>
            </a:r>
            <a:r>
              <a:rPr lang="en-US" sz="2600" dirty="0">
                <a:hlinkClick r:id="rId3"/>
              </a:rPr>
              <a:t>seven years</a:t>
            </a:r>
            <a:r>
              <a:rPr lang="en-US" sz="2600" dirty="0"/>
              <a:t> from date of first missed payment</a:t>
            </a:r>
          </a:p>
          <a:p>
            <a:pPr marL="457200" lvl="1" indent="0">
              <a:buNone/>
            </a:pPr>
            <a:r>
              <a:rPr lang="en-US" sz="3200" b="1" dirty="0"/>
              <a:t>Can you afford to pay? </a:t>
            </a:r>
          </a:p>
          <a:p>
            <a:pPr lvl="2"/>
            <a:r>
              <a:rPr lang="en-US" sz="2600" dirty="0"/>
              <a:t>Remember you may end up extending the time limit to file a lawsuit.</a:t>
            </a:r>
          </a:p>
          <a:p>
            <a:pPr lvl="2"/>
            <a:r>
              <a:rPr lang="en-US" sz="2600" dirty="0"/>
              <a:t>Consider contacting Department of Consumer &amp; Business Affairs (DCBA) </a:t>
            </a:r>
            <a:r>
              <a:rPr lang="en-US" sz="2600" dirty="0">
                <a:hlinkClick r:id="rId4"/>
              </a:rPr>
              <a:t>Mediation Clinic</a:t>
            </a:r>
            <a:r>
              <a:rPr lang="en-US" sz="2600" dirty="0"/>
              <a:t> or </a:t>
            </a:r>
            <a:r>
              <a:rPr lang="en-US" sz="2600" dirty="0">
                <a:hlinkClick r:id="rId5"/>
              </a:rPr>
              <a:t>Loyola Center for Conflict Resolution</a:t>
            </a:r>
            <a:endParaRPr lang="en-US" sz="2600" dirty="0"/>
          </a:p>
          <a:p>
            <a:pPr marL="457200" lvl="1" indent="0">
              <a:buNone/>
            </a:pPr>
            <a:r>
              <a:rPr lang="en-US" sz="3200" b="1" dirty="0"/>
              <a:t>Do you have significant consumer debts?</a:t>
            </a:r>
          </a:p>
          <a:p>
            <a:pPr lvl="2"/>
            <a:r>
              <a:rPr lang="en-US" sz="2600" dirty="0"/>
              <a:t>Contact our bankruptcy clinic</a:t>
            </a:r>
          </a:p>
        </p:txBody>
      </p:sp>
    </p:spTree>
    <p:extLst>
      <p:ext uri="{BB962C8B-B14F-4D97-AF65-F5344CB8AC3E}">
        <p14:creationId xmlns:p14="http://schemas.microsoft.com/office/powerpoint/2010/main" val="72230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lumMod val="75000"/>
            </a:schemeClr>
          </a:solidFill>
        </p:spPr>
        <p:txBody>
          <a:bodyPr/>
          <a:lstStyle/>
          <a:p>
            <a:r>
              <a:rPr lang="en-US" b="1" dirty="0">
                <a:solidFill>
                  <a:schemeClr val="bg1"/>
                </a:solidFill>
              </a:rPr>
              <a:t>6.  Other Responses to Debt Collection</a:t>
            </a:r>
          </a:p>
        </p:txBody>
      </p:sp>
      <p:sp>
        <p:nvSpPr>
          <p:cNvPr id="5" name="Content Placeholder 4"/>
          <p:cNvSpPr>
            <a:spLocks noGrp="1"/>
          </p:cNvSpPr>
          <p:nvPr>
            <p:ph sz="half" idx="1"/>
          </p:nvPr>
        </p:nvSpPr>
        <p:spPr/>
        <p:txBody>
          <a:bodyPr>
            <a:normAutofit/>
          </a:bodyPr>
          <a:lstStyle/>
          <a:p>
            <a:r>
              <a:rPr lang="en-US" dirty="0"/>
              <a:t>Write a letter to the biller requesting itemized bill with insurance/claims information</a:t>
            </a:r>
          </a:p>
          <a:p>
            <a:r>
              <a:rPr lang="en-US" dirty="0"/>
              <a:t>Request the debt collector </a:t>
            </a:r>
            <a:r>
              <a:rPr lang="en-US" dirty="0">
                <a:hlinkClick r:id="rId2"/>
              </a:rPr>
              <a:t>validate</a:t>
            </a:r>
            <a:r>
              <a:rPr lang="en-US" dirty="0"/>
              <a:t> the debt</a:t>
            </a:r>
          </a:p>
          <a:p>
            <a:r>
              <a:rPr lang="en-US" dirty="0"/>
              <a:t>Timely respond to a lawsuit filed against you</a:t>
            </a:r>
          </a:p>
        </p:txBody>
      </p:sp>
      <p:sp>
        <p:nvSpPr>
          <p:cNvPr id="6" name="Content Placeholder 5"/>
          <p:cNvSpPr>
            <a:spLocks noGrp="1"/>
          </p:cNvSpPr>
          <p:nvPr>
            <p:ph sz="half" idx="2"/>
          </p:nvPr>
        </p:nvSpPr>
        <p:spPr/>
        <p:txBody>
          <a:bodyPr>
            <a:normAutofit/>
          </a:bodyPr>
          <a:lstStyle/>
          <a:p>
            <a:r>
              <a:rPr lang="en-US" dirty="0"/>
              <a:t>Consult with a </a:t>
            </a:r>
            <a:r>
              <a:rPr lang="en-US" dirty="0">
                <a:hlinkClick r:id="rId3"/>
              </a:rPr>
              <a:t>private consumer law attorney</a:t>
            </a:r>
            <a:r>
              <a:rPr lang="en-US" dirty="0"/>
              <a:t> if:</a:t>
            </a:r>
          </a:p>
          <a:p>
            <a:pPr lvl="1"/>
            <a:r>
              <a:rPr lang="en-US" dirty="0"/>
              <a:t>a debt collector is harassing you, disclosing your medical condition on the credit report</a:t>
            </a:r>
          </a:p>
          <a:p>
            <a:pPr lvl="1"/>
            <a:r>
              <a:rPr lang="en-US" dirty="0"/>
              <a:t>you have a tort claim against the creditor (e.g., medical malpractice, fraud, duress, undue influence)</a:t>
            </a:r>
          </a:p>
          <a:p>
            <a:pPr lvl="1"/>
            <a:r>
              <a:rPr lang="en-US" dirty="0"/>
              <a:t>You have a breach of contract claim against an insurance carrier.</a:t>
            </a:r>
          </a:p>
          <a:p>
            <a:endParaRPr lang="en-US" dirty="0"/>
          </a:p>
        </p:txBody>
      </p:sp>
    </p:spTree>
    <p:extLst>
      <p:ext uri="{BB962C8B-B14F-4D97-AF65-F5344CB8AC3E}">
        <p14:creationId xmlns:p14="http://schemas.microsoft.com/office/powerpoint/2010/main" val="1530897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6129"/>
          </a:xfrm>
          <a:solidFill>
            <a:schemeClr val="accent1">
              <a:lumMod val="75000"/>
            </a:schemeClr>
          </a:solidFill>
        </p:spPr>
        <p:txBody>
          <a:bodyPr/>
          <a:lstStyle/>
          <a:p>
            <a:pPr algn="ctr"/>
            <a:r>
              <a:rPr lang="en-US" b="1" dirty="0">
                <a:solidFill>
                  <a:schemeClr val="bg1"/>
                </a:solidFill>
              </a:rPr>
              <a:t>Check Your Credit Report</a:t>
            </a:r>
          </a:p>
        </p:txBody>
      </p:sp>
      <p:sp>
        <p:nvSpPr>
          <p:cNvPr id="3" name="Content Placeholder 2"/>
          <p:cNvSpPr>
            <a:spLocks noGrp="1"/>
          </p:cNvSpPr>
          <p:nvPr>
            <p:ph idx="1"/>
          </p:nvPr>
        </p:nvSpPr>
        <p:spPr>
          <a:xfrm>
            <a:off x="838200" y="1501254"/>
            <a:ext cx="10515600" cy="4306423"/>
          </a:xfrm>
        </p:spPr>
        <p:txBody>
          <a:bodyPr>
            <a:normAutofit/>
          </a:bodyPr>
          <a:lstStyle/>
          <a:p>
            <a:r>
              <a:rPr lang="en-US" sz="3000" b="1" dirty="0"/>
              <a:t>Get free credit report </a:t>
            </a:r>
            <a:r>
              <a:rPr lang="en-US" sz="3000" dirty="0"/>
              <a:t>through </a:t>
            </a:r>
            <a:r>
              <a:rPr lang="en-US" sz="3000" dirty="0">
                <a:hlinkClick r:id="rId2"/>
              </a:rPr>
              <a:t>AnnualCreditReport</a:t>
            </a:r>
            <a:r>
              <a:rPr lang="en-US" sz="3000" dirty="0"/>
              <a:t>.com</a:t>
            </a:r>
          </a:p>
          <a:p>
            <a:pPr lvl="1"/>
            <a:r>
              <a:rPr lang="en-US" dirty="0"/>
              <a:t>Free weekly report until April 2022</a:t>
            </a:r>
            <a:endParaRPr lang="en-US" u="sng" dirty="0"/>
          </a:p>
          <a:p>
            <a:r>
              <a:rPr lang="en-US" sz="3000" b="1" dirty="0"/>
              <a:t>Check if a medical debt has been reported</a:t>
            </a:r>
            <a:endParaRPr lang="en-US" sz="3000" dirty="0"/>
          </a:p>
          <a:p>
            <a:pPr lvl="1"/>
            <a:r>
              <a:rPr lang="en-US" dirty="0"/>
              <a:t>Learn about credit report </a:t>
            </a:r>
            <a:r>
              <a:rPr lang="en-US" dirty="0">
                <a:hlinkClick r:id="rId3"/>
              </a:rPr>
              <a:t>basics</a:t>
            </a:r>
            <a:r>
              <a:rPr lang="en-US" dirty="0"/>
              <a:t> by going to the Consumer Financial Protection Bureau (CFPB) website</a:t>
            </a:r>
          </a:p>
          <a:p>
            <a:pPr lvl="1"/>
            <a:r>
              <a:rPr lang="en-US" dirty="0">
                <a:hlinkClick r:id="rId3"/>
              </a:rPr>
              <a:t>Dispute</a:t>
            </a:r>
            <a:r>
              <a:rPr lang="en-US" dirty="0"/>
              <a:t> an error on credit report</a:t>
            </a:r>
          </a:p>
          <a:p>
            <a:pPr lvl="1"/>
            <a:r>
              <a:rPr lang="en-US" dirty="0"/>
              <a:t>Submit a </a:t>
            </a:r>
            <a:r>
              <a:rPr lang="en-US" dirty="0">
                <a:hlinkClick r:id="rId3"/>
              </a:rPr>
              <a:t>complaint </a:t>
            </a:r>
            <a:r>
              <a:rPr lang="en-US" dirty="0"/>
              <a:t>with the CFPB if a credit reporting agency failed to respond to or investigate your dispute</a:t>
            </a:r>
          </a:p>
          <a:p>
            <a:pPr lvl="1"/>
            <a:r>
              <a:rPr lang="en-US" dirty="0"/>
              <a:t>File a </a:t>
            </a:r>
            <a:r>
              <a:rPr lang="en-US" dirty="0">
                <a:hlinkClick r:id="rId4"/>
              </a:rPr>
              <a:t>complaint</a:t>
            </a:r>
            <a:r>
              <a:rPr lang="en-US" dirty="0"/>
              <a:t> with Health &amp; Human Services Office of Civil Rights for unlawful disclosure of medical condition on a credit report</a:t>
            </a:r>
          </a:p>
        </p:txBody>
      </p:sp>
    </p:spTree>
    <p:extLst>
      <p:ext uri="{BB962C8B-B14F-4D97-AF65-F5344CB8AC3E}">
        <p14:creationId xmlns:p14="http://schemas.microsoft.com/office/powerpoint/2010/main" val="3918322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330"/>
            <a:ext cx="10515600" cy="961201"/>
          </a:xfrm>
          <a:solidFill>
            <a:schemeClr val="accent1">
              <a:lumMod val="75000"/>
            </a:schemeClr>
          </a:solidFill>
        </p:spPr>
        <p:txBody>
          <a:bodyPr>
            <a:normAutofit/>
          </a:bodyPr>
          <a:lstStyle/>
          <a:p>
            <a:pPr algn="ctr"/>
            <a:r>
              <a:rPr lang="en-US" b="1" dirty="0">
                <a:solidFill>
                  <a:schemeClr val="bg1"/>
                </a:solidFill>
              </a:rPr>
              <a:t>Rules Regulating Debt Collectors</a:t>
            </a:r>
          </a:p>
        </p:txBody>
      </p:sp>
      <p:sp>
        <p:nvSpPr>
          <p:cNvPr id="3" name="Content Placeholder 2"/>
          <p:cNvSpPr>
            <a:spLocks noGrp="1"/>
          </p:cNvSpPr>
          <p:nvPr>
            <p:ph idx="1"/>
          </p:nvPr>
        </p:nvSpPr>
        <p:spPr>
          <a:xfrm>
            <a:off x="838200" y="1130531"/>
            <a:ext cx="10515600" cy="4710711"/>
          </a:xfrm>
        </p:spPr>
        <p:txBody>
          <a:bodyPr>
            <a:normAutofit fontScale="92500" lnSpcReduction="20000"/>
          </a:bodyPr>
          <a:lstStyle/>
          <a:p>
            <a:pPr lvl="1"/>
            <a:r>
              <a:rPr lang="en-US" sz="2900" b="1" dirty="0">
                <a:latin typeface="Gill Sans MT" panose="020B0502020104020203" pitchFamily="34" charset="0"/>
              </a:rPr>
              <a:t>Subject to </a:t>
            </a:r>
            <a:r>
              <a:rPr lang="en-US" sz="2900" b="1" dirty="0">
                <a:latin typeface="Gill Sans MT" panose="020B0502020104020203" pitchFamily="34" charset="0"/>
                <a:hlinkClick r:id="rId2"/>
              </a:rPr>
              <a:t>state</a:t>
            </a:r>
            <a:r>
              <a:rPr lang="en-US" sz="2900" b="1" dirty="0">
                <a:latin typeface="Gill Sans MT" panose="020B0502020104020203" pitchFamily="34" charset="0"/>
              </a:rPr>
              <a:t> and </a:t>
            </a:r>
            <a:r>
              <a:rPr lang="en-US" sz="2900" b="1" dirty="0">
                <a:solidFill>
                  <a:schemeClr val="tx1"/>
                </a:solidFill>
                <a:latin typeface="Gill Sans MT" panose="020B0502020104020203" pitchFamily="34" charset="0"/>
                <a:ea typeface="+mj-ea"/>
                <a:cs typeface="+mj-cs"/>
                <a:hlinkClick r:id="rId3"/>
              </a:rPr>
              <a:t>federal</a:t>
            </a:r>
            <a:r>
              <a:rPr lang="en-US" sz="2900" b="1" dirty="0">
                <a:latin typeface="Gill Sans MT" panose="020B0502020104020203" pitchFamily="34" charset="0"/>
              </a:rPr>
              <a:t> fair debt collection laws</a:t>
            </a:r>
          </a:p>
          <a:p>
            <a:pPr lvl="2"/>
            <a:r>
              <a:rPr lang="en-US" sz="2500" dirty="0">
                <a:latin typeface="+mj-lt"/>
              </a:rPr>
              <a:t>A debt collector </a:t>
            </a:r>
            <a:r>
              <a:rPr lang="en-US" sz="2500" b="1" u="sng" dirty="0">
                <a:latin typeface="+mj-lt"/>
              </a:rPr>
              <a:t>cannot</a:t>
            </a:r>
            <a:r>
              <a:rPr lang="en-US" sz="2500" dirty="0">
                <a:latin typeface="+mj-lt"/>
              </a:rPr>
              <a:t>: (1) Contact you before 8am or </a:t>
            </a:r>
            <a:r>
              <a:rPr lang="en-US" sz="2500" dirty="0"/>
              <a:t>after 9pm; (2) make continuous or repeated calls over a short time period to harass, abuse, or annoy you; (3) contact you at work without permission; (4) contact your employer, friends, or other people in your life; (5) threaten you or use bad/offensive language; (6) say your immigration status will be taken away; (7) pretend they are an attorney; (8) say you will go to prison or be arrested if you don’t pay</a:t>
            </a:r>
          </a:p>
          <a:p>
            <a:pPr lvl="1"/>
            <a:r>
              <a:rPr lang="en-US" sz="2900" dirty="0"/>
              <a:t>Debt collectors </a:t>
            </a:r>
            <a:r>
              <a:rPr lang="en-US" sz="2900" b="1" dirty="0"/>
              <a:t>cannot threaten to sue </a:t>
            </a:r>
            <a:r>
              <a:rPr lang="en-US" sz="2900" dirty="0"/>
              <a:t>over a time-barred debt</a:t>
            </a:r>
          </a:p>
          <a:p>
            <a:pPr lvl="1"/>
            <a:r>
              <a:rPr lang="en-US" sz="2900" b="1" dirty="0">
                <a:hlinkClick r:id="rId4"/>
              </a:rPr>
              <a:t>New social media rules</a:t>
            </a:r>
            <a:r>
              <a:rPr lang="en-US" sz="2900" dirty="0"/>
              <a:t> effective 11/30/2021 - debt collectors can text, email, contact you by social media with your permission; opt out anytime</a:t>
            </a:r>
          </a:p>
          <a:p>
            <a:pPr lvl="1"/>
            <a:r>
              <a:rPr lang="en-US" sz="2900" b="1" dirty="0">
                <a:hlinkClick r:id="rId5"/>
              </a:rPr>
              <a:t>HIPAA privacy rule</a:t>
            </a:r>
            <a:r>
              <a:rPr lang="en-US" sz="2900" b="1" dirty="0"/>
              <a:t> </a:t>
            </a:r>
            <a:r>
              <a:rPr lang="en-US" sz="2900" dirty="0"/>
              <a:t>requires a collection agency to reasonably limit the amount of information disclosed (can’t disclose medical condition)</a:t>
            </a:r>
          </a:p>
        </p:txBody>
      </p:sp>
    </p:spTree>
    <p:extLst>
      <p:ext uri="{BB962C8B-B14F-4D97-AF65-F5344CB8AC3E}">
        <p14:creationId xmlns:p14="http://schemas.microsoft.com/office/powerpoint/2010/main" val="699415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pPr algn="ctr"/>
            <a:r>
              <a:rPr lang="en-US" b="1" dirty="0">
                <a:solidFill>
                  <a:schemeClr val="bg1"/>
                </a:solidFill>
              </a:rPr>
              <a:t>What is Health Consumer Center</a:t>
            </a:r>
          </a:p>
        </p:txBody>
      </p:sp>
      <p:sp>
        <p:nvSpPr>
          <p:cNvPr id="3" name="Content Placeholder 2"/>
          <p:cNvSpPr>
            <a:spLocks noGrp="1"/>
          </p:cNvSpPr>
          <p:nvPr>
            <p:ph idx="1"/>
          </p:nvPr>
        </p:nvSpPr>
        <p:spPr/>
        <p:txBody>
          <a:bodyPr>
            <a:normAutofit/>
          </a:bodyPr>
          <a:lstStyle/>
          <a:p>
            <a:r>
              <a:rPr lang="en-US" sz="3000" dirty="0">
                <a:hlinkClick r:id="rId2"/>
              </a:rPr>
              <a:t>Help Line</a:t>
            </a:r>
            <a:r>
              <a:rPr lang="en-US" sz="3000" dirty="0"/>
              <a:t> serving LA County residents for help with health insurance questions or access to health care problems</a:t>
            </a:r>
          </a:p>
          <a:p>
            <a:r>
              <a:rPr lang="en-US" sz="3000" dirty="0"/>
              <a:t>Common issues:</a:t>
            </a:r>
          </a:p>
          <a:p>
            <a:pPr lvl="1"/>
            <a:r>
              <a:rPr lang="en-US" sz="2600" dirty="0"/>
              <a:t>Eligibility for </a:t>
            </a:r>
            <a:r>
              <a:rPr lang="en-US" sz="2600" dirty="0" err="1"/>
              <a:t>Medi</a:t>
            </a:r>
            <a:r>
              <a:rPr lang="en-US" sz="2600" dirty="0"/>
              <a:t>-Cal, Covered CA</a:t>
            </a:r>
          </a:p>
          <a:p>
            <a:pPr lvl="1"/>
            <a:r>
              <a:rPr lang="en-US" sz="2600" dirty="0"/>
              <a:t>Accessing specialty care (including private insurance)</a:t>
            </a:r>
          </a:p>
          <a:p>
            <a:pPr lvl="1"/>
            <a:r>
              <a:rPr lang="en-US" sz="2600" dirty="0"/>
              <a:t>Medical debt</a:t>
            </a:r>
            <a:endParaRPr lang="en-US" sz="3000" dirty="0"/>
          </a:p>
          <a:p>
            <a:r>
              <a:rPr lang="en-US" sz="3000" dirty="0"/>
              <a:t>Level of service ranges from information and referral to direct representation in an administrative hearing or in state court</a:t>
            </a:r>
          </a:p>
        </p:txBody>
      </p:sp>
    </p:spTree>
    <p:extLst>
      <p:ext uri="{BB962C8B-B14F-4D97-AF65-F5344CB8AC3E}">
        <p14:creationId xmlns:p14="http://schemas.microsoft.com/office/powerpoint/2010/main" val="3236165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normAutofit/>
          </a:bodyPr>
          <a:lstStyle/>
          <a:p>
            <a:pPr algn="ctr"/>
            <a:r>
              <a:rPr lang="en-US" b="1" dirty="0">
                <a:solidFill>
                  <a:srgbClr val="FFFF00"/>
                </a:solidFill>
                <a:hlinkClick r:id="rId2"/>
              </a:rPr>
              <a:t>Tools</a:t>
            </a:r>
            <a:r>
              <a:rPr lang="en-US" b="1" dirty="0">
                <a:solidFill>
                  <a:srgbClr val="FFFF00"/>
                </a:solidFill>
              </a:rPr>
              <a:t> for Fighting Back</a:t>
            </a:r>
          </a:p>
        </p:txBody>
      </p:sp>
      <p:sp>
        <p:nvSpPr>
          <p:cNvPr id="3" name="Content Placeholder 2"/>
          <p:cNvSpPr>
            <a:spLocks noGrp="1"/>
          </p:cNvSpPr>
          <p:nvPr>
            <p:ph sz="half" idx="1"/>
          </p:nvPr>
        </p:nvSpPr>
        <p:spPr>
          <a:xfrm>
            <a:off x="838200" y="1825625"/>
            <a:ext cx="6885214" cy="4031478"/>
          </a:xfrm>
        </p:spPr>
        <p:txBody>
          <a:bodyPr>
            <a:normAutofit fontScale="70000" lnSpcReduction="20000"/>
          </a:bodyPr>
          <a:lstStyle/>
          <a:p>
            <a:r>
              <a:rPr lang="en-US" sz="3200" dirty="0"/>
              <a:t>Report unscrupulous business practices of </a:t>
            </a:r>
            <a:r>
              <a:rPr lang="en-US" sz="3200" dirty="0" err="1"/>
              <a:t>Medi</a:t>
            </a:r>
            <a:r>
              <a:rPr lang="en-US" sz="3200" dirty="0"/>
              <a:t>-Cal </a:t>
            </a:r>
            <a:r>
              <a:rPr lang="en-US" sz="3200" dirty="0">
                <a:hlinkClick r:id="rId3"/>
              </a:rPr>
              <a:t>dental providers</a:t>
            </a:r>
            <a:endParaRPr lang="en-US" sz="3200" dirty="0"/>
          </a:p>
          <a:p>
            <a:r>
              <a:rPr lang="en-US" sz="3200" dirty="0"/>
              <a:t>File a </a:t>
            </a:r>
            <a:r>
              <a:rPr lang="en-US" sz="3200" dirty="0">
                <a:hlinkClick r:id="rId4"/>
              </a:rPr>
              <a:t>grievance/complaint</a:t>
            </a:r>
            <a:r>
              <a:rPr lang="en-US" sz="3200" dirty="0"/>
              <a:t> with your health plan if you think a bill should have been covered; escalate </a:t>
            </a:r>
            <a:r>
              <a:rPr lang="en-US" sz="3200" dirty="0">
                <a:hlinkClick r:id="rId5"/>
              </a:rPr>
              <a:t>complaint</a:t>
            </a:r>
            <a:r>
              <a:rPr lang="en-US" sz="3200" dirty="0"/>
              <a:t> to the Department of Managed Health Care (DMHC) unless it is a self-funded plan</a:t>
            </a:r>
          </a:p>
          <a:p>
            <a:r>
              <a:rPr lang="en-US" sz="3200" dirty="0"/>
              <a:t>File a </a:t>
            </a:r>
            <a:r>
              <a:rPr lang="en-US" sz="3200" dirty="0">
                <a:hlinkClick r:id="rId6"/>
              </a:rPr>
              <a:t>complaint</a:t>
            </a:r>
            <a:r>
              <a:rPr lang="en-US" sz="3200" dirty="0"/>
              <a:t> with California Department of Financial Protection and Innovation (DFPI) against a debt collector who is engaging in unfair debt collection practices, or if your medical/dental provider arranged a credit or loan extended by a third party without first providing you with a written or electronic one-page notice in 14 point type listing your rights as a consumer applying for financing as required by </a:t>
            </a:r>
            <a:r>
              <a:rPr lang="en-US" sz="3200" dirty="0">
                <a:hlinkClick r:id="rId7"/>
              </a:rPr>
              <a:t>BPC § 654.3(d)</a:t>
            </a:r>
            <a:r>
              <a:rPr lang="en-US" sz="3200" dirty="0"/>
              <a:t>. </a:t>
            </a:r>
          </a:p>
        </p:txBody>
      </p:sp>
      <p:pic>
        <p:nvPicPr>
          <p:cNvPr id="5" name="Content Placeholder 4"/>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8185150" y="2152650"/>
            <a:ext cx="2870200" cy="3378200"/>
          </a:xfrm>
        </p:spPr>
      </p:pic>
    </p:spTree>
    <p:extLst>
      <p:ext uri="{BB962C8B-B14F-4D97-AF65-F5344CB8AC3E}">
        <p14:creationId xmlns:p14="http://schemas.microsoft.com/office/powerpoint/2010/main" val="4236551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normAutofit/>
          </a:bodyPr>
          <a:lstStyle/>
          <a:p>
            <a:pPr algn="ctr"/>
            <a:r>
              <a:rPr lang="en-US" b="1" dirty="0">
                <a:solidFill>
                  <a:srgbClr val="FFFF00"/>
                </a:solidFill>
                <a:hlinkClick r:id="rId2"/>
              </a:rPr>
              <a:t>More Tools</a:t>
            </a:r>
            <a:r>
              <a:rPr lang="en-US" b="1" dirty="0">
                <a:solidFill>
                  <a:srgbClr val="FFFF00"/>
                </a:solidFill>
              </a:rPr>
              <a:t> for Fighting Back</a:t>
            </a:r>
          </a:p>
        </p:txBody>
      </p:sp>
      <p:sp>
        <p:nvSpPr>
          <p:cNvPr id="3" name="Content Placeholder 2"/>
          <p:cNvSpPr>
            <a:spLocks noGrp="1"/>
          </p:cNvSpPr>
          <p:nvPr>
            <p:ph sz="half" idx="1"/>
          </p:nvPr>
        </p:nvSpPr>
        <p:spPr>
          <a:xfrm>
            <a:off x="3962268" y="2059079"/>
            <a:ext cx="7391532" cy="4031478"/>
          </a:xfrm>
        </p:spPr>
        <p:txBody>
          <a:bodyPr>
            <a:normAutofit fontScale="85000" lnSpcReduction="20000"/>
          </a:bodyPr>
          <a:lstStyle/>
          <a:p>
            <a:r>
              <a:rPr lang="en-US" sz="3200" dirty="0"/>
              <a:t>Demand in writing a refund from the medical provider for services/products not received. </a:t>
            </a:r>
            <a:r>
              <a:rPr lang="en-US" sz="3200" b="1" u="sng" dirty="0"/>
              <a:t>Caveat</a:t>
            </a:r>
            <a:r>
              <a:rPr lang="en-US" sz="3200" dirty="0"/>
              <a:t>: This would likely disrupt treatment. The medical provider has </a:t>
            </a:r>
            <a:r>
              <a:rPr lang="en-US" sz="3200" dirty="0">
                <a:hlinkClick r:id="rId3"/>
              </a:rPr>
              <a:t>15 business days</a:t>
            </a:r>
            <a:r>
              <a:rPr lang="en-US" sz="3200" dirty="0"/>
              <a:t> to refund to the lender (bank, credit card) any payment received through credit/loan extended by the third party; </a:t>
            </a:r>
            <a:r>
              <a:rPr lang="en-US" sz="3200" b="1" dirty="0"/>
              <a:t>at the same time</a:t>
            </a:r>
            <a:r>
              <a:rPr lang="en-US" sz="3200" dirty="0"/>
              <a:t>, file a </a:t>
            </a:r>
            <a:r>
              <a:rPr lang="en-US" sz="3200" dirty="0">
                <a:hlinkClick r:id="rId4"/>
              </a:rPr>
              <a:t>written dispute</a:t>
            </a:r>
            <a:r>
              <a:rPr lang="en-US" sz="3200" dirty="0"/>
              <a:t> with the lender to stop interest and late fees from accruing pending the investigation by the lender</a:t>
            </a:r>
          </a:p>
          <a:p>
            <a:r>
              <a:rPr lang="en-US" sz="3200" dirty="0"/>
              <a:t>Contact the media – Submit your medical bill to Kaiser Health News’s </a:t>
            </a:r>
            <a:r>
              <a:rPr lang="en-US" sz="3200" dirty="0">
                <a:hlinkClick r:id="rId5"/>
              </a:rPr>
              <a:t>Bill of the Month</a:t>
            </a:r>
            <a:endParaRPr lang="en-US" sz="3200" dirty="0"/>
          </a:p>
          <a:p>
            <a:endParaRPr lang="en-US" sz="3200" dirty="0"/>
          </a:p>
        </p:txBody>
      </p:sp>
      <p:pic>
        <p:nvPicPr>
          <p:cNvPr id="10" name="Content Placeholder 9"/>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838200" y="2362367"/>
            <a:ext cx="3124068" cy="2828136"/>
          </a:xfrm>
        </p:spPr>
      </p:pic>
    </p:spTree>
    <p:extLst>
      <p:ext uri="{BB962C8B-B14F-4D97-AF65-F5344CB8AC3E}">
        <p14:creationId xmlns:p14="http://schemas.microsoft.com/office/powerpoint/2010/main" val="23784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6"/>
            <a:ext cx="10125364" cy="891020"/>
          </a:xfrm>
          <a:solidFill>
            <a:schemeClr val="accent1">
              <a:lumMod val="75000"/>
            </a:schemeClr>
          </a:solidFill>
        </p:spPr>
        <p:txBody>
          <a:bodyPr/>
          <a:lstStyle/>
          <a:p>
            <a:pPr algn="ctr"/>
            <a:r>
              <a:rPr lang="en-US" b="1" dirty="0">
                <a:solidFill>
                  <a:schemeClr val="bg1"/>
                </a:solidFill>
                <a:latin typeface="Gill Sans MT" panose="020B0502020104020203" pitchFamily="34" charset="0"/>
              </a:rPr>
              <a:t>Contact Information</a:t>
            </a:r>
          </a:p>
        </p:txBody>
      </p:sp>
      <p:sp>
        <p:nvSpPr>
          <p:cNvPr id="7" name="TextBox 6"/>
          <p:cNvSpPr txBox="1"/>
          <p:nvPr/>
        </p:nvSpPr>
        <p:spPr>
          <a:xfrm>
            <a:off x="950440" y="1491048"/>
            <a:ext cx="9900883" cy="4093428"/>
          </a:xfrm>
          <a:prstGeom prst="rect">
            <a:avLst/>
          </a:prstGeom>
          <a:noFill/>
        </p:spPr>
        <p:txBody>
          <a:bodyPr wrap="square" rtlCol="0">
            <a:spAutoFit/>
          </a:bodyPr>
          <a:lstStyle/>
          <a:p>
            <a:r>
              <a:rPr lang="en-US" sz="2000" b="1" dirty="0">
                <a:solidFill>
                  <a:schemeClr val="tx2"/>
                </a:solidFill>
                <a:latin typeface="Gill Sans MT" panose="020B0502020104020203" pitchFamily="34" charset="0"/>
              </a:rPr>
              <a:t>Call NLSLA</a:t>
            </a:r>
          </a:p>
          <a:p>
            <a:r>
              <a:rPr lang="en-US" sz="2000" dirty="0">
                <a:solidFill>
                  <a:schemeClr val="tx2"/>
                </a:solidFill>
                <a:latin typeface="Gill Sans MT" panose="020B0502020104020203" pitchFamily="34" charset="0"/>
              </a:rPr>
              <a:t>General Help Line: 	1 (800) 433-6251</a:t>
            </a:r>
          </a:p>
          <a:p>
            <a:r>
              <a:rPr lang="en-US" sz="2000" dirty="0">
                <a:solidFill>
                  <a:schemeClr val="tx2"/>
                </a:solidFill>
                <a:latin typeface="Gill Sans MT" panose="020B0502020104020203" pitchFamily="34" charset="0"/>
              </a:rPr>
              <a:t>Health Help Line:		1 (800) 896-3202</a:t>
            </a:r>
          </a:p>
          <a:p>
            <a:endParaRPr lang="en-US" sz="2000" dirty="0">
              <a:solidFill>
                <a:schemeClr val="tx2"/>
              </a:solidFill>
              <a:latin typeface="Gill Sans MT" panose="020B0502020104020203" pitchFamily="34" charset="0"/>
            </a:endParaRPr>
          </a:p>
          <a:p>
            <a:r>
              <a:rPr lang="en-US" sz="2000" dirty="0">
                <a:solidFill>
                  <a:schemeClr val="tx2"/>
                </a:solidFill>
                <a:latin typeface="Gill Sans MT" panose="020B0502020104020203" pitchFamily="34" charset="0"/>
              </a:rPr>
              <a:t>You may leave a message Monday - Friday between 9am - 5pm. </a:t>
            </a:r>
          </a:p>
          <a:p>
            <a:r>
              <a:rPr lang="en-US" sz="2000" dirty="0">
                <a:solidFill>
                  <a:schemeClr val="tx2"/>
                </a:solidFill>
                <a:latin typeface="Gill Sans MT" panose="020B0502020104020203" pitchFamily="34" charset="0"/>
              </a:rPr>
              <a:t>Someone will return your call as soon as possible.</a:t>
            </a:r>
          </a:p>
          <a:p>
            <a:endParaRPr lang="en-US" sz="2000" dirty="0">
              <a:solidFill>
                <a:schemeClr val="tx2"/>
              </a:solidFill>
              <a:latin typeface="Gill Sans MT" panose="020B0502020104020203" pitchFamily="34" charset="0"/>
            </a:endParaRPr>
          </a:p>
          <a:p>
            <a:endParaRPr lang="en-US" sz="2000" dirty="0">
              <a:solidFill>
                <a:schemeClr val="tx2"/>
              </a:solidFill>
              <a:latin typeface="Gill Sans MT" panose="020B0502020104020203" pitchFamily="34" charset="0"/>
            </a:endParaRPr>
          </a:p>
          <a:p>
            <a:r>
              <a:rPr lang="en-US" sz="2000" b="1" dirty="0">
                <a:solidFill>
                  <a:schemeClr val="tx2"/>
                </a:solidFill>
                <a:latin typeface="Gill Sans MT" panose="020B0502020104020203" pitchFamily="34" charset="0"/>
              </a:rPr>
              <a:t>Apply for Help Online</a:t>
            </a:r>
          </a:p>
          <a:p>
            <a:r>
              <a:rPr lang="en-US" sz="2000" dirty="0">
                <a:solidFill>
                  <a:schemeClr val="tx2"/>
                </a:solidFill>
                <a:latin typeface="Gill Sans MT" panose="020B0502020104020203" pitchFamily="34" charset="0"/>
                <a:hlinkClick r:id="rId2"/>
              </a:rPr>
              <a:t>www.nlsla.org</a:t>
            </a:r>
            <a:endParaRPr lang="en-US" sz="2000" dirty="0">
              <a:solidFill>
                <a:schemeClr val="tx2"/>
              </a:solidFill>
              <a:latin typeface="Gill Sans MT" panose="020B0502020104020203" pitchFamily="34" charset="0"/>
            </a:endParaRPr>
          </a:p>
          <a:p>
            <a:endParaRPr lang="en-US" sz="2000" b="1" dirty="0">
              <a:solidFill>
                <a:schemeClr val="tx2"/>
              </a:solidFill>
              <a:latin typeface="Gill Sans MT" panose="020B0502020104020203" pitchFamily="34" charset="0"/>
            </a:endParaRPr>
          </a:p>
          <a:p>
            <a:r>
              <a:rPr lang="en-US" sz="2000" dirty="0">
                <a:solidFill>
                  <a:schemeClr val="tx2"/>
                </a:solidFill>
                <a:latin typeface="Gill Sans MT" panose="020B0502020104020203" pitchFamily="34" charset="0"/>
              </a:rPr>
              <a:t>You may submit a request for help at any time. </a:t>
            </a:r>
          </a:p>
          <a:p>
            <a:r>
              <a:rPr lang="en-US" sz="2000" dirty="0">
                <a:solidFill>
                  <a:schemeClr val="tx2"/>
                </a:solidFill>
                <a:latin typeface="Gill Sans MT" panose="020B0502020104020203" pitchFamily="34" charset="0"/>
              </a:rPr>
              <a:t>Someone will give you a call during business hours, Monday - Friday between 9am - 5pm.</a:t>
            </a:r>
          </a:p>
        </p:txBody>
      </p:sp>
    </p:spTree>
    <p:extLst>
      <p:ext uri="{BB962C8B-B14F-4D97-AF65-F5344CB8AC3E}">
        <p14:creationId xmlns:p14="http://schemas.microsoft.com/office/powerpoint/2010/main" val="4183820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125364" cy="891020"/>
          </a:xfrm>
          <a:solidFill>
            <a:schemeClr val="accent1">
              <a:lumMod val="75000"/>
            </a:schemeClr>
          </a:solidFill>
        </p:spPr>
        <p:txBody>
          <a:bodyPr>
            <a:normAutofit fontScale="90000"/>
          </a:bodyPr>
          <a:lstStyle/>
          <a:p>
            <a:r>
              <a:rPr lang="en-US" dirty="0">
                <a:solidFill>
                  <a:schemeClr val="bg1"/>
                </a:solidFill>
                <a:latin typeface="Gill Sans MT" panose="020B0502020104020203" pitchFamily="34" charset="0"/>
              </a:rPr>
              <a:t>Contact Our </a:t>
            </a:r>
            <a:r>
              <a:rPr lang="en-US" dirty="0">
                <a:solidFill>
                  <a:schemeClr val="bg1"/>
                </a:solidFill>
                <a:latin typeface="Gill Sans MT" panose="020B0502020104020203" pitchFamily="34" charset="0"/>
                <a:hlinkClick r:id="rId2"/>
              </a:rPr>
              <a:t>Self Help</a:t>
            </a:r>
            <a:r>
              <a:rPr lang="en-US" dirty="0">
                <a:solidFill>
                  <a:schemeClr val="bg1"/>
                </a:solidFill>
                <a:latin typeface="Gill Sans MT" panose="020B0502020104020203" pitchFamily="34" charset="0"/>
              </a:rPr>
              <a:t> Legal Access Centers</a:t>
            </a:r>
          </a:p>
        </p:txBody>
      </p:sp>
      <p:sp>
        <p:nvSpPr>
          <p:cNvPr id="5" name="Content Placeholder 4"/>
          <p:cNvSpPr>
            <a:spLocks noGrp="1"/>
          </p:cNvSpPr>
          <p:nvPr>
            <p:ph idx="1"/>
          </p:nvPr>
        </p:nvSpPr>
        <p:spPr>
          <a:xfrm>
            <a:off x="838200" y="1588169"/>
            <a:ext cx="10515600" cy="4219508"/>
          </a:xfrm>
        </p:spPr>
        <p:txBody>
          <a:bodyPr>
            <a:normAutofit/>
          </a:bodyPr>
          <a:lstStyle/>
          <a:p>
            <a:pPr>
              <a:lnSpc>
                <a:spcPct val="114000"/>
              </a:lnSpc>
            </a:pPr>
            <a:r>
              <a:rPr lang="en-US" sz="2400" b="1" dirty="0">
                <a:latin typeface="Gill Sans MT" panose="020B0502020104020203" pitchFamily="34" charset="0"/>
              </a:rPr>
              <a:t>Chatsworth:</a:t>
            </a:r>
            <a:r>
              <a:rPr lang="en-US" sz="2400" dirty="0">
                <a:latin typeface="Gill Sans MT" panose="020B0502020104020203" pitchFamily="34" charset="0"/>
              </a:rPr>
              <a:t> 818-485-0571, CSHpublic@nlsla.org</a:t>
            </a:r>
          </a:p>
          <a:p>
            <a:pPr>
              <a:lnSpc>
                <a:spcPct val="114000"/>
              </a:lnSpc>
            </a:pPr>
            <a:r>
              <a:rPr lang="en-US" sz="2400" b="1" dirty="0">
                <a:latin typeface="Gill Sans MT" panose="020B0502020104020203" pitchFamily="34" charset="0"/>
              </a:rPr>
              <a:t>Pomona: </a:t>
            </a:r>
            <a:r>
              <a:rPr lang="en-US" sz="2400" dirty="0">
                <a:latin typeface="Gill Sans MT" panose="020B0502020104020203" pitchFamily="34" charset="0"/>
              </a:rPr>
              <a:t>818-485-0572, PSHpublic@nlsla.org</a:t>
            </a:r>
          </a:p>
          <a:p>
            <a:pPr>
              <a:lnSpc>
                <a:spcPct val="114000"/>
              </a:lnSpc>
            </a:pPr>
            <a:r>
              <a:rPr lang="en-US" sz="2400" b="1" dirty="0">
                <a:latin typeface="Gill Sans MT" panose="020B0502020104020203" pitchFamily="34" charset="0"/>
              </a:rPr>
              <a:t>Antelope Valley: </a:t>
            </a:r>
            <a:r>
              <a:rPr lang="en-US" sz="2400" dirty="0">
                <a:latin typeface="Gill Sans MT" panose="020B0502020104020203" pitchFamily="34" charset="0"/>
              </a:rPr>
              <a:t>818-485-0573,  AVSHpublic@nlsla.org</a:t>
            </a:r>
          </a:p>
          <a:p>
            <a:pPr>
              <a:lnSpc>
                <a:spcPct val="114000"/>
              </a:lnSpc>
            </a:pPr>
            <a:r>
              <a:rPr lang="en-US" sz="2400" b="1" dirty="0">
                <a:latin typeface="Gill Sans MT" panose="020B0502020104020203" pitchFamily="34" charset="0"/>
              </a:rPr>
              <a:t>Van Nuys: </a:t>
            </a:r>
            <a:r>
              <a:rPr lang="en-US" sz="2400" dirty="0">
                <a:latin typeface="Gill Sans MT" panose="020B0502020104020203" pitchFamily="34" charset="0"/>
              </a:rPr>
              <a:t>818-485-0574,  VNSHpublic@nlsla.org</a:t>
            </a:r>
          </a:p>
          <a:p>
            <a:pPr>
              <a:lnSpc>
                <a:spcPct val="114000"/>
              </a:lnSpc>
            </a:pPr>
            <a:r>
              <a:rPr lang="en-US" sz="2400" b="1" dirty="0">
                <a:latin typeface="Gill Sans MT" panose="020B0502020104020203" pitchFamily="34" charset="0"/>
              </a:rPr>
              <a:t>Pasadena: </a:t>
            </a:r>
            <a:r>
              <a:rPr lang="en-US" sz="2400" dirty="0">
                <a:latin typeface="Gill Sans MT" panose="020B0502020104020203" pitchFamily="34" charset="0"/>
              </a:rPr>
              <a:t>PasadenaUDpublic@nlsla.org (no phone available)</a:t>
            </a:r>
          </a:p>
          <a:p>
            <a:pPr>
              <a:lnSpc>
                <a:spcPct val="114000"/>
              </a:lnSpc>
            </a:pPr>
            <a:r>
              <a:rPr lang="en-US" sz="2400" b="1" dirty="0">
                <a:latin typeface="Gill Sans MT" panose="020B0502020104020203" pitchFamily="34" charset="0"/>
              </a:rPr>
              <a:t>Help with Stanley </a:t>
            </a:r>
            <a:r>
              <a:rPr lang="en-US" sz="2400" b="1" dirty="0" err="1">
                <a:latin typeface="Gill Sans MT" panose="020B0502020104020203" pitchFamily="34" charset="0"/>
              </a:rPr>
              <a:t>Mosk</a:t>
            </a:r>
            <a:r>
              <a:rPr lang="en-US" sz="2400" b="1" dirty="0">
                <a:latin typeface="Gill Sans MT" panose="020B0502020104020203" pitchFamily="34" charset="0"/>
              </a:rPr>
              <a:t> evictions: </a:t>
            </a:r>
            <a:r>
              <a:rPr lang="en-US" sz="2400" dirty="0">
                <a:latin typeface="Gill Sans MT" panose="020B0502020104020203" pitchFamily="34" charset="0"/>
              </a:rPr>
              <a:t>Shriver Help line at 818-485-0576 or email ShriverSHPublic@nlsla.org</a:t>
            </a:r>
          </a:p>
          <a:p>
            <a:pPr>
              <a:lnSpc>
                <a:spcPct val="114000"/>
              </a:lnSpc>
            </a:pPr>
            <a:endParaRPr lang="en-US" sz="2400" dirty="0">
              <a:latin typeface="Gill Sans MT" panose="020B0502020104020203" pitchFamily="34" charset="0"/>
            </a:endParaRPr>
          </a:p>
        </p:txBody>
      </p:sp>
    </p:spTree>
    <p:extLst>
      <p:ext uri="{BB962C8B-B14F-4D97-AF65-F5344CB8AC3E}">
        <p14:creationId xmlns:p14="http://schemas.microsoft.com/office/powerpoint/2010/main" val="155741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0000" lnSpcReduction="20000"/>
          </a:bodyPr>
          <a:lstStyle/>
          <a:p>
            <a:pPr marL="0" indent="0">
              <a:buNone/>
            </a:pPr>
            <a:r>
              <a:rPr lang="en-US" b="1" dirty="0"/>
              <a:t>1. Am I responsible for the debt?</a:t>
            </a:r>
          </a:p>
          <a:p>
            <a:pPr lvl="1"/>
            <a:r>
              <a:rPr lang="en-US" dirty="0"/>
              <a:t>Special rules for medical debt collection</a:t>
            </a:r>
          </a:p>
          <a:p>
            <a:pPr marL="0" indent="0">
              <a:buNone/>
            </a:pPr>
            <a:r>
              <a:rPr lang="en-US" b="1" dirty="0"/>
              <a:t>2. Can the debt still be collected?</a:t>
            </a:r>
          </a:p>
          <a:p>
            <a:pPr marL="0" indent="0">
              <a:buNone/>
            </a:pPr>
            <a:r>
              <a:rPr lang="en-US" b="1" dirty="0"/>
              <a:t>3. Should someone else pay?</a:t>
            </a:r>
          </a:p>
          <a:p>
            <a:pPr lvl="1"/>
            <a:r>
              <a:rPr lang="en-US" dirty="0"/>
              <a:t>Third party liability</a:t>
            </a:r>
          </a:p>
          <a:p>
            <a:pPr lvl="1"/>
            <a:r>
              <a:rPr lang="en-US" dirty="0"/>
              <a:t>Dealing with surprise bills</a:t>
            </a:r>
          </a:p>
          <a:p>
            <a:pPr lvl="1"/>
            <a:r>
              <a:rPr lang="en-US" dirty="0"/>
              <a:t>Medical coding errors</a:t>
            </a:r>
          </a:p>
          <a:p>
            <a:pPr marL="0" indent="0">
              <a:buNone/>
            </a:pPr>
            <a:r>
              <a:rPr lang="en-US" b="1" dirty="0"/>
              <a:t>4. Options for eliminating or reducing debt</a:t>
            </a:r>
          </a:p>
          <a:p>
            <a:pPr lvl="1"/>
            <a:r>
              <a:rPr lang="en-US" dirty="0"/>
              <a:t>Dealing with medical coding errors</a:t>
            </a:r>
          </a:p>
          <a:p>
            <a:pPr marL="0" indent="0">
              <a:buNone/>
            </a:pPr>
            <a:r>
              <a:rPr lang="en-US" b="1" dirty="0"/>
              <a:t>5. Debt cannot be eliminated or reduced</a:t>
            </a:r>
          </a:p>
          <a:p>
            <a:pPr marL="0" indent="0">
              <a:buNone/>
            </a:pPr>
            <a:r>
              <a:rPr lang="en-US" b="1" dirty="0"/>
              <a:t>6. Other responses to debt collection</a:t>
            </a:r>
          </a:p>
          <a:p>
            <a:pPr lvl="1"/>
            <a:r>
              <a:rPr lang="en-US" dirty="0"/>
              <a:t>Check your credit report</a:t>
            </a:r>
          </a:p>
          <a:p>
            <a:pPr lvl="1"/>
            <a:r>
              <a:rPr lang="en-US" dirty="0"/>
              <a:t>Rules regulating debt collectors</a:t>
            </a:r>
          </a:p>
          <a:p>
            <a:pPr lvl="1"/>
            <a:r>
              <a:rPr lang="en-US" dirty="0"/>
              <a:t>Tools for fighting back</a:t>
            </a:r>
          </a:p>
          <a:p>
            <a:endParaRPr lang="en-US" dirty="0"/>
          </a:p>
        </p:txBody>
      </p:sp>
      <p:sp>
        <p:nvSpPr>
          <p:cNvPr id="6" name="Title 1"/>
          <p:cNvSpPr>
            <a:spLocks noGrp="1"/>
          </p:cNvSpPr>
          <p:nvPr>
            <p:ph type="title"/>
          </p:nvPr>
        </p:nvSpPr>
        <p:spPr>
          <a:solidFill>
            <a:schemeClr val="accent1">
              <a:lumMod val="75000"/>
            </a:schemeClr>
          </a:solidFill>
        </p:spPr>
        <p:txBody>
          <a:bodyPr/>
          <a:lstStyle/>
          <a:p>
            <a:pPr algn="ctr"/>
            <a:r>
              <a:rPr lang="en-US" b="1" dirty="0">
                <a:solidFill>
                  <a:schemeClr val="bg1"/>
                </a:solidFill>
              </a:rPr>
              <a:t>Presentation Overview</a:t>
            </a:r>
          </a:p>
        </p:txBody>
      </p:sp>
    </p:spTree>
    <p:extLst>
      <p:ext uri="{BB962C8B-B14F-4D97-AF65-F5344CB8AC3E}">
        <p14:creationId xmlns:p14="http://schemas.microsoft.com/office/powerpoint/2010/main" val="226514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bg1"/>
                </a:solidFill>
              </a:rPr>
              <a:t>How to Prioritize Medical Bills vs. </a:t>
            </a:r>
            <a:br>
              <a:rPr lang="en-US" b="1" dirty="0">
                <a:solidFill>
                  <a:schemeClr val="bg1"/>
                </a:solidFill>
              </a:rPr>
            </a:br>
            <a:r>
              <a:rPr lang="en-US" b="1" dirty="0">
                <a:solidFill>
                  <a:schemeClr val="bg1"/>
                </a:solidFill>
              </a:rPr>
              <a:t>Other Types of Bills</a:t>
            </a:r>
            <a:endParaRPr lang="en-US" dirty="0"/>
          </a:p>
        </p:txBody>
      </p:sp>
      <p:sp>
        <p:nvSpPr>
          <p:cNvPr id="5" name="Text Placeholder 4"/>
          <p:cNvSpPr>
            <a:spLocks noGrp="1"/>
          </p:cNvSpPr>
          <p:nvPr>
            <p:ph type="body" idx="1"/>
          </p:nvPr>
        </p:nvSpPr>
        <p:spPr>
          <a:xfrm>
            <a:off x="839788" y="1310323"/>
            <a:ext cx="10310812" cy="823912"/>
          </a:xfrm>
        </p:spPr>
        <p:txBody>
          <a:bodyPr>
            <a:normAutofit/>
          </a:bodyPr>
          <a:lstStyle/>
          <a:p>
            <a:pPr lvl="1" algn="ctr"/>
            <a:r>
              <a:rPr lang="en-US" sz="3000" dirty="0"/>
              <a:t>Check List</a:t>
            </a:r>
          </a:p>
        </p:txBody>
      </p:sp>
      <p:sp>
        <p:nvSpPr>
          <p:cNvPr id="6" name="Content Placeholder 5"/>
          <p:cNvSpPr>
            <a:spLocks noGrp="1"/>
          </p:cNvSpPr>
          <p:nvPr>
            <p:ph sz="half" idx="2"/>
          </p:nvPr>
        </p:nvSpPr>
        <p:spPr>
          <a:xfrm>
            <a:off x="263236" y="2215978"/>
            <a:ext cx="5734339" cy="3653481"/>
          </a:xfrm>
        </p:spPr>
        <p:txBody>
          <a:bodyPr>
            <a:normAutofit/>
          </a:bodyPr>
          <a:lstStyle/>
          <a:p>
            <a:pPr marL="800100" lvl="2" indent="-342900"/>
            <a:r>
              <a:rPr lang="en-US" sz="2400" dirty="0"/>
              <a:t>Did you (or patient) receive the medical services or goods listed?</a:t>
            </a:r>
          </a:p>
          <a:p>
            <a:pPr marL="800100" lvl="2" indent="-342900"/>
            <a:r>
              <a:rPr lang="en-US" sz="2400" dirty="0"/>
              <a:t>Are there duplicate charges or charges that should not be included?</a:t>
            </a:r>
          </a:p>
          <a:p>
            <a:pPr marL="800100" lvl="2" indent="-342900"/>
            <a:r>
              <a:rPr lang="en-US" sz="2400" dirty="0"/>
              <a:t>Are you a legally responsible relative (parent/minor child, married spouse/registered domestic partner)?</a:t>
            </a:r>
          </a:p>
          <a:p>
            <a:pPr marL="800100" lvl="2" indent="-342900"/>
            <a:r>
              <a:rPr lang="en-US" sz="2400" dirty="0"/>
              <a:t>Did you sign a financial liability form?</a:t>
            </a:r>
          </a:p>
          <a:p>
            <a:pPr marL="457200" lvl="2" indent="0">
              <a:buNone/>
            </a:pPr>
            <a:endParaRPr lang="en-US" sz="2400" dirty="0"/>
          </a:p>
          <a:p>
            <a:pPr marL="457200" lvl="2" indent="0">
              <a:buNone/>
            </a:pPr>
            <a:endParaRPr lang="en-US" sz="2200" dirty="0"/>
          </a:p>
        </p:txBody>
      </p:sp>
      <p:sp>
        <p:nvSpPr>
          <p:cNvPr id="9" name="Title 1"/>
          <p:cNvSpPr txBox="1">
            <a:spLocks/>
          </p:cNvSpPr>
          <p:nvPr/>
        </p:nvSpPr>
        <p:spPr>
          <a:xfrm>
            <a:off x="838200" y="169330"/>
            <a:ext cx="10515600" cy="1219203"/>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1. Am I Responsible for the Debt?</a:t>
            </a:r>
          </a:p>
        </p:txBody>
      </p:sp>
      <p:pic>
        <p:nvPicPr>
          <p:cNvPr id="11" name="Content Placehold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234536" y="2124075"/>
            <a:ext cx="5058515" cy="3363913"/>
          </a:xfrm>
        </p:spPr>
      </p:pic>
    </p:spTree>
    <p:extLst>
      <p:ext uri="{BB962C8B-B14F-4D97-AF65-F5344CB8AC3E}">
        <p14:creationId xmlns:p14="http://schemas.microsoft.com/office/powerpoint/2010/main" val="49112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bg1"/>
                </a:solidFill>
              </a:rPr>
              <a:t>How to Prioritize Medical Bills vs. </a:t>
            </a:r>
            <a:br>
              <a:rPr lang="en-US" b="1" dirty="0">
                <a:solidFill>
                  <a:schemeClr val="bg1"/>
                </a:solidFill>
              </a:rPr>
            </a:br>
            <a:r>
              <a:rPr lang="en-US" b="1" dirty="0">
                <a:solidFill>
                  <a:schemeClr val="bg1"/>
                </a:solidFill>
              </a:rPr>
              <a:t>Other Types of Bills</a:t>
            </a:r>
            <a:endParaRPr lang="en-US" dirty="0"/>
          </a:p>
        </p:txBody>
      </p:sp>
      <p:sp>
        <p:nvSpPr>
          <p:cNvPr id="9" name="Title 1"/>
          <p:cNvSpPr txBox="1">
            <a:spLocks/>
          </p:cNvSpPr>
          <p:nvPr/>
        </p:nvSpPr>
        <p:spPr>
          <a:xfrm>
            <a:off x="838200" y="169330"/>
            <a:ext cx="10515600" cy="1219203"/>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Special Rules for Medical Debt Collection</a:t>
            </a:r>
          </a:p>
        </p:txBody>
      </p:sp>
      <p:pic>
        <p:nvPicPr>
          <p:cNvPr id="13" name="Content Placeholder 12"/>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48708" y="1681163"/>
            <a:ext cx="4629201" cy="4284660"/>
          </a:xfrm>
        </p:spPr>
      </p:pic>
      <p:sp>
        <p:nvSpPr>
          <p:cNvPr id="12" name="Text Placeholder 4"/>
          <p:cNvSpPr>
            <a:spLocks noGrp="1"/>
          </p:cNvSpPr>
          <p:nvPr>
            <p:ph type="body" idx="1"/>
          </p:nvPr>
        </p:nvSpPr>
        <p:spPr>
          <a:xfrm>
            <a:off x="5378826" y="1389953"/>
            <a:ext cx="6063932" cy="823912"/>
          </a:xfrm>
        </p:spPr>
        <p:txBody>
          <a:bodyPr>
            <a:normAutofit/>
          </a:bodyPr>
          <a:lstStyle/>
          <a:p>
            <a:pPr lvl="1" algn="ctr"/>
            <a:r>
              <a:rPr lang="en-US" sz="3000" dirty="0"/>
              <a:t>Soft pause on debt collection</a:t>
            </a:r>
          </a:p>
        </p:txBody>
      </p:sp>
      <p:sp>
        <p:nvSpPr>
          <p:cNvPr id="14" name="Content Placeholder 5"/>
          <p:cNvSpPr>
            <a:spLocks noGrp="1"/>
          </p:cNvSpPr>
          <p:nvPr>
            <p:ph sz="half" idx="2"/>
          </p:nvPr>
        </p:nvSpPr>
        <p:spPr>
          <a:xfrm>
            <a:off x="5477908" y="2381505"/>
            <a:ext cx="5875891" cy="3364384"/>
          </a:xfrm>
        </p:spPr>
        <p:txBody>
          <a:bodyPr vert="horz" lIns="91440" tIns="45720" rIns="91440" bIns="45720" rtlCol="0" anchor="t">
            <a:normAutofit fontScale="85000" lnSpcReduction="10000"/>
          </a:bodyPr>
          <a:lstStyle/>
          <a:p>
            <a:pPr lvl="2"/>
            <a:r>
              <a:rPr lang="en-US" sz="2400" dirty="0">
                <a:hlinkClick r:id="rId3"/>
              </a:rPr>
              <a:t>180 days</a:t>
            </a:r>
            <a:r>
              <a:rPr lang="en-US" sz="2400" dirty="0"/>
              <a:t> after initial </a:t>
            </a:r>
            <a:r>
              <a:rPr lang="en-US" sz="2400" dirty="0">
                <a:solidFill>
                  <a:schemeClr val="tx1">
                    <a:lumMod val="60000"/>
                    <a:lumOff val="40000"/>
                  </a:schemeClr>
                </a:solidFill>
              </a:rPr>
              <a:t>hospital</a:t>
            </a:r>
            <a:r>
              <a:rPr lang="en-US" sz="2400" dirty="0"/>
              <a:t> billing (hospitals must determine charity care/discount eligibility determination </a:t>
            </a:r>
            <a:r>
              <a:rPr lang="en-US" sz="2400"/>
              <a:t>for households with income up to </a:t>
            </a:r>
            <a:r>
              <a:rPr lang="en-US" sz="2400" dirty="0"/>
              <a:t>400% FPL)</a:t>
            </a:r>
          </a:p>
          <a:p>
            <a:pPr lvl="2"/>
            <a:r>
              <a:rPr lang="en-US" sz="2400" dirty="0">
                <a:hlinkClick r:id="rId4"/>
              </a:rPr>
              <a:t>120 days</a:t>
            </a:r>
            <a:r>
              <a:rPr lang="en-US" sz="2400" dirty="0"/>
              <a:t> from first post-discharge billing statement </a:t>
            </a:r>
            <a:r>
              <a:rPr lang="en-US" sz="2400" dirty="0">
                <a:hlinkClick r:id="rId5"/>
              </a:rPr>
              <a:t>nonprofit</a:t>
            </a:r>
            <a:r>
              <a:rPr lang="en-US" sz="2400" dirty="0"/>
              <a:t> </a:t>
            </a:r>
            <a:r>
              <a:rPr lang="en-US" sz="2400" dirty="0">
                <a:solidFill>
                  <a:schemeClr val="tx1">
                    <a:lumMod val="60000"/>
                    <a:lumOff val="40000"/>
                  </a:schemeClr>
                </a:solidFill>
              </a:rPr>
              <a:t>hospitals</a:t>
            </a:r>
            <a:r>
              <a:rPr lang="en-US" sz="2400" dirty="0"/>
              <a:t> per IRS rules </a:t>
            </a:r>
          </a:p>
          <a:p>
            <a:pPr lvl="2"/>
            <a:r>
              <a:rPr lang="en-US" sz="2400" dirty="0">
                <a:hlinkClick r:id="rId6"/>
              </a:rPr>
              <a:t>180 days</a:t>
            </a:r>
            <a:r>
              <a:rPr lang="en-US" sz="2400" dirty="0"/>
              <a:t> after initial billing from </a:t>
            </a:r>
            <a:r>
              <a:rPr lang="en-US" sz="2400" dirty="0">
                <a:solidFill>
                  <a:schemeClr val="tx1">
                    <a:lumMod val="60000"/>
                    <a:lumOff val="40000"/>
                  </a:schemeClr>
                </a:solidFill>
              </a:rPr>
              <a:t>medical providers </a:t>
            </a:r>
            <a:r>
              <a:rPr lang="en-US" sz="2400" dirty="0"/>
              <a:t>- </a:t>
            </a:r>
            <a:r>
              <a:rPr lang="en-US" sz="2400" dirty="0">
                <a:hlinkClick r:id="rId7"/>
              </a:rPr>
              <a:t>Experian</a:t>
            </a:r>
            <a:r>
              <a:rPr lang="en-US" sz="2400" dirty="0"/>
              <a:t>, </a:t>
            </a:r>
            <a:r>
              <a:rPr lang="en-US" sz="2400" dirty="0">
                <a:hlinkClick r:id="rId8"/>
              </a:rPr>
              <a:t>Equifax</a:t>
            </a:r>
            <a:r>
              <a:rPr lang="en-US" sz="2400" dirty="0"/>
              <a:t>, Transunion per settlement agreement</a:t>
            </a:r>
          </a:p>
          <a:p>
            <a:pPr lvl="2"/>
            <a:r>
              <a:rPr lang="en-US" sz="2400" dirty="0"/>
              <a:t>Does not apply if the creditor is not a medical provider (e.g., Care Credit, Lending Club, etc.)</a:t>
            </a:r>
            <a:endParaRPr lang="en-US" dirty="0"/>
          </a:p>
        </p:txBody>
      </p:sp>
    </p:spTree>
    <p:extLst>
      <p:ext uri="{BB962C8B-B14F-4D97-AF65-F5344CB8AC3E}">
        <p14:creationId xmlns:p14="http://schemas.microsoft.com/office/powerpoint/2010/main" val="193042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bg1"/>
                </a:solidFill>
              </a:rPr>
              <a:t>How to Prioritize Medical Bills vs. </a:t>
            </a:r>
            <a:br>
              <a:rPr lang="en-US" b="1" dirty="0">
                <a:solidFill>
                  <a:schemeClr val="bg1"/>
                </a:solidFill>
              </a:rPr>
            </a:br>
            <a:r>
              <a:rPr lang="en-US" b="1" dirty="0">
                <a:solidFill>
                  <a:schemeClr val="bg1"/>
                </a:solidFill>
              </a:rPr>
              <a:t>Other Types of Bills</a:t>
            </a:r>
            <a:endParaRPr lang="en-US" dirty="0"/>
          </a:p>
        </p:txBody>
      </p:sp>
      <p:sp>
        <p:nvSpPr>
          <p:cNvPr id="5" name="Text Placeholder 4"/>
          <p:cNvSpPr>
            <a:spLocks noGrp="1"/>
          </p:cNvSpPr>
          <p:nvPr>
            <p:ph type="body" idx="1"/>
          </p:nvPr>
        </p:nvSpPr>
        <p:spPr>
          <a:xfrm>
            <a:off x="839788" y="1310323"/>
            <a:ext cx="10310812" cy="823912"/>
          </a:xfrm>
        </p:spPr>
        <p:txBody>
          <a:bodyPr>
            <a:normAutofit/>
          </a:bodyPr>
          <a:lstStyle/>
          <a:p>
            <a:pPr lvl="1" algn="ctr"/>
            <a:r>
              <a:rPr lang="en-US" sz="3000" dirty="0"/>
              <a:t>Statute of Limitations</a:t>
            </a:r>
          </a:p>
        </p:txBody>
      </p:sp>
      <mc:AlternateContent xmlns:mc="http://schemas.openxmlformats.org/markup-compatibility/2006">
        <mc:Choice xmlns:a14="http://schemas.microsoft.com/office/drawing/2010/main" Requires="a14">
          <p:sp>
            <p:nvSpPr>
              <p:cNvPr id="6" name="Content Placeholder 5"/>
              <p:cNvSpPr>
                <a:spLocks noGrp="1"/>
              </p:cNvSpPr>
              <p:nvPr>
                <p:ph sz="half" idx="2"/>
              </p:nvPr>
            </p:nvSpPr>
            <p:spPr>
              <a:xfrm>
                <a:off x="263236" y="2215978"/>
                <a:ext cx="5734339" cy="3653481"/>
              </a:xfrm>
            </p:spPr>
            <p:txBody>
              <a:bodyPr>
                <a:normAutofit lnSpcReduction="10000"/>
              </a:bodyPr>
              <a:lstStyle/>
              <a:p>
                <a:pPr marL="800100" lvl="2" indent="-342900"/>
                <a:r>
                  <a:rPr lang="en-US" sz="2200" dirty="0"/>
                  <a:t>4 year time limit to sue for breach of written contract (</a:t>
                </a:r>
                <a:r>
                  <a:rPr lang="en-US" sz="2200" dirty="0">
                    <a:hlinkClick r:id="rId2"/>
                  </a:rPr>
                  <a:t>CCP </a:t>
                </a:r>
                <a14:m>
                  <m:oMath xmlns:m="http://schemas.openxmlformats.org/officeDocument/2006/math">
                    <m:r>
                      <a:rPr lang="en-US" sz="2200" i="1">
                        <a:latin typeface="Cambria Math" panose="02040503050406030204" pitchFamily="18" charset="0"/>
                        <a:hlinkClick r:id="rId2"/>
                      </a:rPr>
                      <m:t>§</m:t>
                    </m:r>
                  </m:oMath>
                </a14:m>
                <a:r>
                  <a:rPr lang="en-US" sz="2200" dirty="0">
                    <a:hlinkClick r:id="rId2"/>
                  </a:rPr>
                  <a:t> 337</a:t>
                </a:r>
                <a:r>
                  <a:rPr lang="en-US" sz="2200" dirty="0"/>
                  <a:t>)</a:t>
                </a:r>
              </a:p>
              <a:p>
                <a:pPr marL="800100" lvl="2" indent="-342900"/>
                <a:r>
                  <a:rPr lang="en-US" sz="2200" dirty="0"/>
                  <a:t>2 year time limit to sue for breach of oral contract (</a:t>
                </a:r>
                <a:r>
                  <a:rPr lang="en-US" sz="2200" dirty="0">
                    <a:hlinkClick r:id="rId3"/>
                  </a:rPr>
                  <a:t>CCP </a:t>
                </a:r>
                <a14:m>
                  <m:oMath xmlns:m="http://schemas.openxmlformats.org/officeDocument/2006/math">
                    <m:r>
                      <a:rPr lang="en-US" sz="2200" i="1">
                        <a:latin typeface="Cambria Math" panose="02040503050406030204" pitchFamily="18" charset="0"/>
                        <a:hlinkClick r:id="rId3"/>
                      </a:rPr>
                      <m:t>§</m:t>
                    </m:r>
                  </m:oMath>
                </a14:m>
                <a:r>
                  <a:rPr lang="en-US" sz="2200" dirty="0">
                    <a:hlinkClick r:id="rId3"/>
                  </a:rPr>
                  <a:t> 339</a:t>
                </a:r>
                <a:r>
                  <a:rPr lang="en-US" sz="2200" dirty="0"/>
                  <a:t>)</a:t>
                </a:r>
              </a:p>
              <a:p>
                <a:pPr marL="800100" lvl="2" indent="-342900"/>
                <a:r>
                  <a:rPr lang="en-US" sz="2200" dirty="0"/>
                  <a:t>Add an additional 120/180 days to the time limit to sue over hospital debt</a:t>
                </a:r>
              </a:p>
              <a:p>
                <a:pPr marL="800100" lvl="2" indent="-342900"/>
                <a:r>
                  <a:rPr lang="en-US" sz="2200" dirty="0"/>
                  <a:t>1 year from debtor’s death to file a claim against an estate (</a:t>
                </a:r>
                <a:r>
                  <a:rPr lang="en-US" sz="2200" dirty="0">
                    <a:hlinkClick r:id="rId4"/>
                  </a:rPr>
                  <a:t>CCP </a:t>
                </a:r>
                <a14:m>
                  <m:oMath xmlns:m="http://schemas.openxmlformats.org/officeDocument/2006/math">
                    <m:r>
                      <a:rPr lang="en-US" sz="2200" i="1">
                        <a:latin typeface="Cambria Math" panose="02040503050406030204" pitchFamily="18" charset="0"/>
                        <a:hlinkClick r:id="rId4"/>
                      </a:rPr>
                      <m:t>§</m:t>
                    </m:r>
                  </m:oMath>
                </a14:m>
                <a:r>
                  <a:rPr lang="en-US" sz="2200" dirty="0">
                    <a:hlinkClick r:id="rId4"/>
                  </a:rPr>
                  <a:t> 366.2</a:t>
                </a:r>
                <a:r>
                  <a:rPr lang="en-US" sz="2200" dirty="0"/>
                  <a:t>)</a:t>
                </a:r>
              </a:p>
              <a:p>
                <a:pPr marL="800100" lvl="2" indent="-342900"/>
                <a:r>
                  <a:rPr lang="en-US" sz="2200" dirty="0"/>
                  <a:t>Any payment or promise to pay before or after the time limit has passed will extend or restart the clock</a:t>
                </a:r>
                <a:endParaRPr lang="en-US" sz="2400" dirty="0"/>
              </a:p>
              <a:p>
                <a:pPr marL="457200" lvl="2" indent="0">
                  <a:buNone/>
                </a:pPr>
                <a:endParaRPr lang="en-US" sz="2400" dirty="0"/>
              </a:p>
              <a:p>
                <a:pPr marL="457200" lvl="2" indent="0">
                  <a:buNone/>
                </a:pPr>
                <a:endParaRPr lang="en-US" sz="2200" dirty="0"/>
              </a:p>
            </p:txBody>
          </p:sp>
        </mc:Choice>
        <mc:Fallback>
          <p:sp>
            <p:nvSpPr>
              <p:cNvPr id="6" name="Content Placeholder 5"/>
              <p:cNvSpPr>
                <a:spLocks noGrp="1" noRot="1" noChangeAspect="1" noMove="1" noResize="1" noEditPoints="1" noAdjustHandles="1" noChangeArrowheads="1" noChangeShapeType="1" noTextEdit="1"/>
              </p:cNvSpPr>
              <p:nvPr>
                <p:ph sz="half" idx="2"/>
              </p:nvPr>
            </p:nvSpPr>
            <p:spPr>
              <a:xfrm>
                <a:off x="263236" y="2215978"/>
                <a:ext cx="5734339" cy="3653481"/>
              </a:xfrm>
              <a:blipFill>
                <a:blip r:embed="rId5"/>
                <a:stretch>
                  <a:fillRect t="-3005" r="-2444"/>
                </a:stretch>
              </a:blipFill>
            </p:spPr>
            <p:txBody>
              <a:bodyPr/>
              <a:lstStyle/>
              <a:p>
                <a:r>
                  <a:rPr lang="en-US">
                    <a:noFill/>
                  </a:rPr>
                  <a:t> </a:t>
                </a:r>
              </a:p>
            </p:txBody>
          </p:sp>
        </mc:Fallback>
      </mc:AlternateContent>
      <p:sp>
        <p:nvSpPr>
          <p:cNvPr id="9" name="Title 1"/>
          <p:cNvSpPr txBox="1">
            <a:spLocks/>
          </p:cNvSpPr>
          <p:nvPr/>
        </p:nvSpPr>
        <p:spPr>
          <a:xfrm>
            <a:off x="824132" y="169330"/>
            <a:ext cx="10515600" cy="1219203"/>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2. Can the Debt Still Be Collected?</a:t>
            </a:r>
          </a:p>
        </p:txBody>
      </p:sp>
      <p:pic>
        <p:nvPicPr>
          <p:cNvPr id="11" name="Content Placeholder 10"/>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6234536" y="2124075"/>
            <a:ext cx="5058515" cy="3363913"/>
          </a:xfrm>
        </p:spPr>
      </p:pic>
    </p:spTree>
    <p:extLst>
      <p:ext uri="{BB962C8B-B14F-4D97-AF65-F5344CB8AC3E}">
        <p14:creationId xmlns:p14="http://schemas.microsoft.com/office/powerpoint/2010/main" val="390973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42" y="1482101"/>
            <a:ext cx="3024802" cy="18568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03" y="2996314"/>
            <a:ext cx="3447041" cy="2884024"/>
          </a:xfrm>
          <a:prstGeom prst="rect">
            <a:avLst/>
          </a:prstGeom>
        </p:spPr>
      </p:pic>
      <p:sp>
        <p:nvSpPr>
          <p:cNvPr id="4" name="Text Placeholder 3"/>
          <p:cNvSpPr>
            <a:spLocks noGrp="1"/>
          </p:cNvSpPr>
          <p:nvPr>
            <p:ph type="body" idx="1"/>
          </p:nvPr>
        </p:nvSpPr>
        <p:spPr>
          <a:xfrm>
            <a:off x="3998564" y="1681163"/>
            <a:ext cx="7356824" cy="595306"/>
          </a:xfrm>
        </p:spPr>
        <p:txBody>
          <a:bodyPr>
            <a:normAutofit/>
          </a:bodyPr>
          <a:lstStyle/>
          <a:p>
            <a:pPr lvl="1" algn="ctr"/>
            <a:r>
              <a:rPr lang="en-US" sz="3000" dirty="0" err="1">
                <a:latin typeface="Gill Sans MT" panose="020B0502020104020203" pitchFamily="34" charset="0"/>
              </a:rPr>
              <a:t>Medi</a:t>
            </a:r>
            <a:r>
              <a:rPr lang="en-US" sz="3000" dirty="0">
                <a:latin typeface="Gill Sans MT" panose="020B0502020104020203" pitchFamily="34" charset="0"/>
              </a:rPr>
              <a:t>-Cal or Medicare</a:t>
            </a:r>
          </a:p>
        </p:txBody>
      </p:sp>
      <p:sp>
        <p:nvSpPr>
          <p:cNvPr id="3" name="Content Placeholder 2"/>
          <p:cNvSpPr>
            <a:spLocks noGrp="1"/>
          </p:cNvSpPr>
          <p:nvPr>
            <p:ph sz="half" idx="2"/>
          </p:nvPr>
        </p:nvSpPr>
        <p:spPr>
          <a:xfrm>
            <a:off x="3657600" y="2276469"/>
            <a:ext cx="7697789" cy="3592990"/>
          </a:xfrm>
        </p:spPr>
        <p:txBody>
          <a:bodyPr>
            <a:noAutofit/>
          </a:bodyPr>
          <a:lstStyle/>
          <a:p>
            <a:pPr lvl="1"/>
            <a:r>
              <a:rPr lang="en-US" sz="2200" dirty="0"/>
              <a:t>Only providers who contract with </a:t>
            </a:r>
            <a:r>
              <a:rPr lang="en-US" sz="2200" dirty="0" err="1"/>
              <a:t>Medi</a:t>
            </a:r>
            <a:r>
              <a:rPr lang="en-US" sz="2200" dirty="0"/>
              <a:t>-Cal/Medicare can bill these programs</a:t>
            </a:r>
          </a:p>
          <a:p>
            <a:pPr lvl="1"/>
            <a:r>
              <a:rPr lang="en-US" sz="2200" dirty="0" err="1"/>
              <a:t>Medi</a:t>
            </a:r>
            <a:r>
              <a:rPr lang="en-US" sz="2200" dirty="0"/>
              <a:t>-Cal/Medicare providers cannot seek payment from a beneficiary other than cost-sharing</a:t>
            </a:r>
          </a:p>
          <a:p>
            <a:pPr lvl="1"/>
            <a:r>
              <a:rPr lang="en-US" sz="2200" dirty="0"/>
              <a:t>Hospitals are required to screen for </a:t>
            </a:r>
            <a:r>
              <a:rPr lang="en-US" sz="2200" dirty="0" err="1"/>
              <a:t>Medi</a:t>
            </a:r>
            <a:r>
              <a:rPr lang="en-US" sz="2200" dirty="0"/>
              <a:t>-Cal eligibility or assist with </a:t>
            </a:r>
            <a:r>
              <a:rPr lang="en-US" sz="2200" dirty="0" err="1"/>
              <a:t>Medi</a:t>
            </a:r>
            <a:r>
              <a:rPr lang="en-US" sz="2200" dirty="0"/>
              <a:t>-Cal applications</a:t>
            </a:r>
          </a:p>
          <a:p>
            <a:pPr lvl="1"/>
            <a:r>
              <a:rPr lang="en-US" sz="2200" dirty="0" err="1"/>
              <a:t>Medi</a:t>
            </a:r>
            <a:r>
              <a:rPr lang="en-US" sz="2200" dirty="0"/>
              <a:t>-Cal can cover up to 3 months prior to the month of application</a:t>
            </a:r>
          </a:p>
          <a:p>
            <a:pPr lvl="1"/>
            <a:r>
              <a:rPr lang="en-US" sz="2200" dirty="0"/>
              <a:t>Patients must provide insurance information on date or service or as soon as possible as approved for </a:t>
            </a:r>
            <a:r>
              <a:rPr lang="en-US" sz="2200" dirty="0" err="1"/>
              <a:t>Medi</a:t>
            </a:r>
            <a:r>
              <a:rPr lang="en-US" sz="2200" dirty="0"/>
              <a:t>-Cal (one-year time limit to bill)</a:t>
            </a:r>
          </a:p>
        </p:txBody>
      </p:sp>
      <p:sp>
        <p:nvSpPr>
          <p:cNvPr id="2" name="Title 1"/>
          <p:cNvSpPr>
            <a:spLocks noGrp="1"/>
          </p:cNvSpPr>
          <p:nvPr>
            <p:ph type="title"/>
          </p:nvPr>
        </p:nvSpPr>
        <p:spPr>
          <a:solidFill>
            <a:schemeClr val="accent1">
              <a:lumMod val="75000"/>
            </a:schemeClr>
          </a:solidFill>
        </p:spPr>
        <p:txBody>
          <a:bodyPr>
            <a:normAutofit/>
          </a:bodyPr>
          <a:lstStyle/>
          <a:p>
            <a:pPr algn="ctr"/>
            <a:r>
              <a:rPr lang="en-US" sz="4000" b="1" dirty="0">
                <a:solidFill>
                  <a:schemeClr val="bg1"/>
                </a:solidFill>
              </a:rPr>
              <a:t>3. Should Someone Else Pay?</a:t>
            </a:r>
          </a:p>
        </p:txBody>
      </p:sp>
    </p:spTree>
    <p:extLst>
      <p:ext uri="{BB962C8B-B14F-4D97-AF65-F5344CB8AC3E}">
        <p14:creationId xmlns:p14="http://schemas.microsoft.com/office/powerpoint/2010/main" val="120446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pPr algn="ctr"/>
            <a:r>
              <a:rPr lang="en-US" sz="4000" b="1" dirty="0">
                <a:solidFill>
                  <a:schemeClr val="bg1"/>
                </a:solidFill>
              </a:rPr>
              <a:t>Success Story #1</a:t>
            </a:r>
          </a:p>
        </p:txBody>
      </p:sp>
      <p:sp>
        <p:nvSpPr>
          <p:cNvPr id="9" name="Text Placeholder 8"/>
          <p:cNvSpPr>
            <a:spLocks noGrp="1"/>
          </p:cNvSpPr>
          <p:nvPr>
            <p:ph type="body" idx="1"/>
          </p:nvPr>
        </p:nvSpPr>
        <p:spPr>
          <a:xfrm>
            <a:off x="839788" y="1747152"/>
            <a:ext cx="10515600" cy="578304"/>
          </a:xfrm>
        </p:spPr>
        <p:txBody>
          <a:bodyPr/>
          <a:lstStyle/>
          <a:p>
            <a:pPr algn="ctr"/>
            <a:r>
              <a:rPr lang="en-US" dirty="0">
                <a:solidFill>
                  <a:srgbClr val="4C4D4B"/>
                </a:solidFill>
              </a:rPr>
              <a:t>Jessica, age 71, was sued by a nursing home for her late husband’s debt.</a:t>
            </a:r>
          </a:p>
        </p:txBody>
      </p:sp>
      <p:sp>
        <p:nvSpPr>
          <p:cNvPr id="3" name="Content Placeholder 2"/>
          <p:cNvSpPr>
            <a:spLocks noGrp="1"/>
          </p:cNvSpPr>
          <p:nvPr>
            <p:ph sz="half" idx="2"/>
          </p:nvPr>
        </p:nvSpPr>
        <p:spPr/>
        <p:txBody>
          <a:bodyPr>
            <a:normAutofit/>
          </a:bodyPr>
          <a:lstStyle/>
          <a:p>
            <a:pPr lvl="1"/>
            <a:r>
              <a:rPr lang="en-US" dirty="0">
                <a:solidFill>
                  <a:srgbClr val="4C4D4B"/>
                </a:solidFill>
              </a:rPr>
              <a:t>Health Consumer Center (HCC) helped her respond to the lawsuit.</a:t>
            </a:r>
          </a:p>
          <a:p>
            <a:pPr lvl="1"/>
            <a:r>
              <a:rPr lang="en-US" dirty="0">
                <a:solidFill>
                  <a:srgbClr val="4C4D4B"/>
                </a:solidFill>
              </a:rPr>
              <a:t>Original debt was almost </a:t>
            </a:r>
            <a:r>
              <a:rPr lang="en-US" dirty="0">
                <a:solidFill>
                  <a:srgbClr val="FF0000"/>
                </a:solidFill>
              </a:rPr>
              <a:t>$80,000</a:t>
            </a:r>
            <a:r>
              <a:rPr lang="en-US" dirty="0">
                <a:solidFill>
                  <a:srgbClr val="4C4D4B"/>
                </a:solidFill>
              </a:rPr>
              <a:t>. With our assistance she paid less than 5% of the amount asked in the lawsuit. </a:t>
            </a:r>
            <a:r>
              <a:rPr lang="en-US" dirty="0" err="1">
                <a:solidFill>
                  <a:srgbClr val="4C4D4B"/>
                </a:solidFill>
              </a:rPr>
              <a:t>Medi</a:t>
            </a:r>
            <a:r>
              <a:rPr lang="en-US" dirty="0">
                <a:solidFill>
                  <a:srgbClr val="4C4D4B"/>
                </a:solidFill>
              </a:rPr>
              <a:t>-Cal paid the rest.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88" y="2423430"/>
            <a:ext cx="5080000" cy="3390900"/>
          </a:xfrm>
          <a:prstGeom prst="rect">
            <a:avLst/>
          </a:prstGeom>
        </p:spPr>
      </p:pic>
    </p:spTree>
    <p:extLst>
      <p:ext uri="{BB962C8B-B14F-4D97-AF65-F5344CB8AC3E}">
        <p14:creationId xmlns:p14="http://schemas.microsoft.com/office/powerpoint/2010/main" val="53521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normAutofit/>
          </a:bodyPr>
          <a:lstStyle/>
          <a:p>
            <a:pPr algn="ctr"/>
            <a:r>
              <a:rPr lang="en-US" sz="4000" b="1" dirty="0">
                <a:solidFill>
                  <a:schemeClr val="bg1"/>
                </a:solidFill>
              </a:rPr>
              <a:t>Third Party Liability</a:t>
            </a:r>
          </a:p>
        </p:txBody>
      </p:sp>
      <p:sp>
        <p:nvSpPr>
          <p:cNvPr id="4" name="Text Placeholder 3"/>
          <p:cNvSpPr>
            <a:spLocks noGrp="1"/>
          </p:cNvSpPr>
          <p:nvPr>
            <p:ph type="body" idx="1"/>
          </p:nvPr>
        </p:nvSpPr>
        <p:spPr>
          <a:xfrm>
            <a:off x="839788" y="1681163"/>
            <a:ext cx="10515600" cy="595306"/>
          </a:xfrm>
        </p:spPr>
        <p:txBody>
          <a:bodyPr>
            <a:normAutofit/>
          </a:bodyPr>
          <a:lstStyle/>
          <a:p>
            <a:pPr lvl="1" algn="ctr"/>
            <a:r>
              <a:rPr lang="en-US" sz="3200" dirty="0"/>
              <a:t>Other insurance coverage may be responsible</a:t>
            </a:r>
          </a:p>
        </p:txBody>
      </p:sp>
      <p:sp>
        <p:nvSpPr>
          <p:cNvPr id="3" name="Content Placeholder 2"/>
          <p:cNvSpPr>
            <a:spLocks noGrp="1"/>
          </p:cNvSpPr>
          <p:nvPr>
            <p:ph sz="half" idx="2"/>
          </p:nvPr>
        </p:nvSpPr>
        <p:spPr>
          <a:xfrm>
            <a:off x="373577" y="2286069"/>
            <a:ext cx="6041291" cy="3592990"/>
          </a:xfrm>
        </p:spPr>
        <p:txBody>
          <a:bodyPr>
            <a:normAutofit/>
          </a:bodyPr>
          <a:lstStyle/>
          <a:p>
            <a:pPr lvl="2"/>
            <a:endParaRPr lang="en-US" sz="2400" dirty="0"/>
          </a:p>
          <a:p>
            <a:pPr lvl="2"/>
            <a:r>
              <a:rPr lang="en-US" sz="2400" dirty="0"/>
              <a:t>Automobile insurance</a:t>
            </a:r>
          </a:p>
          <a:p>
            <a:pPr lvl="2"/>
            <a:r>
              <a:rPr lang="en-US" sz="2400" dirty="0"/>
              <a:t>Property insurance</a:t>
            </a:r>
          </a:p>
          <a:p>
            <a:pPr lvl="2"/>
            <a:r>
              <a:rPr lang="en-US" sz="2400" dirty="0"/>
              <a:t>Worker’s compensation</a:t>
            </a:r>
          </a:p>
          <a:p>
            <a:pPr lvl="2"/>
            <a:r>
              <a:rPr lang="en-US" sz="2400" dirty="0"/>
              <a:t>Other health coverage (dual insurance)</a:t>
            </a:r>
          </a:p>
          <a:p>
            <a:pPr lvl="2"/>
            <a:r>
              <a:rPr lang="en-US" sz="2400" dirty="0"/>
              <a:t>Other </a:t>
            </a:r>
            <a:r>
              <a:rPr lang="en-US" sz="2400" dirty="0" err="1"/>
              <a:t>tortfeasor</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867" y="2334940"/>
            <a:ext cx="3018487" cy="152627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330" y="3870816"/>
            <a:ext cx="3160415" cy="189101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384" y="3870816"/>
            <a:ext cx="2844677" cy="1887527"/>
          </a:xfrm>
          <a:prstGeom prst="rect">
            <a:avLst/>
          </a:prstGeom>
        </p:spPr>
      </p:pic>
    </p:spTree>
    <p:extLst>
      <p:ext uri="{BB962C8B-B14F-4D97-AF65-F5344CB8AC3E}">
        <p14:creationId xmlns:p14="http://schemas.microsoft.com/office/powerpoint/2010/main" val="3556752936"/>
      </p:ext>
    </p:extLst>
  </p:cSld>
  <p:clrMapOvr>
    <a:masterClrMapping/>
  </p:clrMapOvr>
</p:sld>
</file>

<file path=ppt/theme/theme1.xml><?xml version="1.0" encoding="utf-8"?>
<a:theme xmlns:a="http://schemas.openxmlformats.org/drawingml/2006/main" name="1_Office Theme">
  <a:themeElements>
    <a:clrScheme name="Custom 1">
      <a:dk1>
        <a:srgbClr val="263871"/>
      </a:dk1>
      <a:lt1>
        <a:srgbClr val="FFFFFF"/>
      </a:lt1>
      <a:dk2>
        <a:srgbClr val="4C4D4B"/>
      </a:dk2>
      <a:lt2>
        <a:srgbClr val="EEF0F0"/>
      </a:lt2>
      <a:accent1>
        <a:srgbClr val="4767D5"/>
      </a:accent1>
      <a:accent2>
        <a:srgbClr val="629DD1"/>
      </a:accent2>
      <a:accent3>
        <a:srgbClr val="297FD5"/>
      </a:accent3>
      <a:accent4>
        <a:srgbClr val="7F8FA9"/>
      </a:accent4>
      <a:accent5>
        <a:srgbClr val="5AA2AE"/>
      </a:accent5>
      <a:accent6>
        <a:srgbClr val="9D90A0"/>
      </a:accent6>
      <a:hlink>
        <a:srgbClr val="D28034"/>
      </a:hlink>
      <a:folHlink>
        <a:srgbClr val="C29AFF"/>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927_NLSLA_PPT Template" id="{AD46D51A-C070-7E44-B2C6-DB6C107900CD}" vid="{0F0AE4BF-3001-EE4F-A4D1-B0DD975A81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CFE5CFB41F684081AB82D8E75DDC5C" ma:contentTypeVersion="20" ma:contentTypeDescription="Create a new document." ma:contentTypeScope="" ma:versionID="1393e3e932de17a972c556d69c23e6ff">
  <xsd:schema xmlns:xsd="http://www.w3.org/2001/XMLSchema" xmlns:xs="http://www.w3.org/2001/XMLSchema" xmlns:p="http://schemas.microsoft.com/office/2006/metadata/properties" xmlns:ns2="5538e2c9-8ed3-4463-aac5-6b71523c1a7a" xmlns:ns3="531bf3f1-db98-4588-844c-08822213d226" targetNamespace="http://schemas.microsoft.com/office/2006/metadata/properties" ma:root="true" ma:fieldsID="8f7fa4ce13c675e5c97506a061abefc4" ns2:_="" ns3:_="">
    <xsd:import namespace="5538e2c9-8ed3-4463-aac5-6b71523c1a7a"/>
    <xsd:import namespace="531bf3f1-db98-4588-844c-08822213d2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ServiceDateTaken" minOccurs="0"/>
                <xsd:element ref="ns2:MediaServiceOCR" minOccurs="0"/>
                <xsd:element ref="ns2:lcf76f155ced4ddcb4097134ff3c332f" minOccurs="0"/>
                <xsd:element ref="ns3:TaxCatchAll" minOccurs="0"/>
                <xsd:element ref="ns2:MediaLengthInSeconds" minOccurs="0"/>
                <xsd:element ref="ns2:Dateadded"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8e2c9-8ed3-4463-aac5-6b71523c1a7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9bf6692-19b1-4c2f-86b3-381d1814a274"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Dateadded" ma:index="22" nillable="true" ma:displayName="Date added" ma:format="DateOnly" ma:internalName="Dateadded">
      <xsd:simpleType>
        <xsd:restriction base="dms:DateTim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1bf3f1-db98-4588-844c-08822213d2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01b5f59-7af0-4e67-8b6b-431b4454f645}" ma:internalName="TaxCatchAll" ma:showField="CatchAllData" ma:web="531bf3f1-db98-4588-844c-08822213d2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538e2c9-8ed3-4463-aac5-6b71523c1a7a">
      <Terms xmlns="http://schemas.microsoft.com/office/infopath/2007/PartnerControls"/>
    </lcf76f155ced4ddcb4097134ff3c332f>
    <TaxCatchAll xmlns="531bf3f1-db98-4588-844c-08822213d226" xsi:nil="true"/>
    <Dateadded xmlns="5538e2c9-8ed3-4463-aac5-6b71523c1a7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D9137D-5A51-448B-B737-480F2003F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38e2c9-8ed3-4463-aac5-6b71523c1a7a"/>
    <ds:schemaRef ds:uri="531bf3f1-db98-4588-844c-08822213d2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90FDF1-CA29-40A9-9C7E-6C1548AF3A7C}">
  <ds:schemaRefs>
    <ds:schemaRef ds:uri="http://schemas.microsoft.com/office/2006/documentManagement/types"/>
    <ds:schemaRef ds:uri="http://www.w3.org/XML/1998/namespace"/>
    <ds:schemaRef ds:uri="http://purl.org/dc/term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a2065381-9c20-4f9c-9f42-22fe4bf8db42"/>
    <ds:schemaRef ds:uri="c121b83a-569a-4201-bfde-df0ba89d576a"/>
    <ds:schemaRef ds:uri="5538e2c9-8ed3-4463-aac5-6b71523c1a7a"/>
    <ds:schemaRef ds:uri="531bf3f1-db98-4588-844c-08822213d226"/>
  </ds:schemaRefs>
</ds:datastoreItem>
</file>

<file path=customXml/itemProps3.xml><?xml version="1.0" encoding="utf-8"?>
<ds:datastoreItem xmlns:ds="http://schemas.openxmlformats.org/officeDocument/2006/customXml" ds:itemID="{0537D6A9-8FB6-4830-BDD0-2A61B32AD6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NLSLA PowerPoint Template 2019</Template>
  <TotalTime>4376</TotalTime>
  <Words>1881</Words>
  <Application>Microsoft Office PowerPoint</Application>
  <PresentationFormat>Widescreen</PresentationFormat>
  <Paragraphs>162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Medical Debt 101: Know Your Rights About Medical Bills</vt:lpstr>
      <vt:lpstr>What is Health Consumer Center</vt:lpstr>
      <vt:lpstr>Presentation Overview</vt:lpstr>
      <vt:lpstr>How to Prioritize Medical Bills vs.  Other Types of Bills</vt:lpstr>
      <vt:lpstr>How to Prioritize Medical Bills vs.  Other Types of Bills</vt:lpstr>
      <vt:lpstr>How to Prioritize Medical Bills vs.  Other Types of Bills</vt:lpstr>
      <vt:lpstr>3. Should Someone Else Pay?</vt:lpstr>
      <vt:lpstr>Success Story #1</vt:lpstr>
      <vt:lpstr>Third Party Liability</vt:lpstr>
      <vt:lpstr>Case Study: Surprise Billing</vt:lpstr>
      <vt:lpstr>Dealing with Surprise Bills</vt:lpstr>
      <vt:lpstr>Alex’s Options</vt:lpstr>
      <vt:lpstr>4. Options for Eliminating or Reducing Debt</vt:lpstr>
      <vt:lpstr>Success Story #2</vt:lpstr>
      <vt:lpstr>Dealing with Medical Coding Errors</vt:lpstr>
      <vt:lpstr>5. Debt Cannot Be Eliminated or Reduced</vt:lpstr>
      <vt:lpstr>6.  Other Responses to Debt Collection</vt:lpstr>
      <vt:lpstr>Check Your Credit Report</vt:lpstr>
      <vt:lpstr>Rules Regulating Debt Collectors</vt:lpstr>
      <vt:lpstr>Tools for Fighting Back</vt:lpstr>
      <vt:lpstr>More Tools for Fighting Back</vt:lpstr>
      <vt:lpstr>Contact Information</vt:lpstr>
      <vt:lpstr>Contact Our Self Help Legal Access Centers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Weinberg</dc:creator>
  <cp:lastModifiedBy>Shelly Tsai</cp:lastModifiedBy>
  <cp:revision>324</cp:revision>
  <cp:lastPrinted>2021-10-25T16:22:04Z</cp:lastPrinted>
  <dcterms:created xsi:type="dcterms:W3CDTF">2019-08-22T15:58:12Z</dcterms:created>
  <dcterms:modified xsi:type="dcterms:W3CDTF">2025-08-29T20:27:54Z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0x01010097CFE5CFB41F684081AB82D8E75DDC5C</vt:lpwstr>
  </property>
  <property fmtid="{D5CDD505-2E9C-101B-9397-08002B2CF9AE}" pid="3" name="MediaServiceImageTags">
    <vt:lpwstr/>
  </property>
</Properties>
</file>